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handoutMasterIdLst>
    <p:handoutMasterId r:id="rId27"/>
  </p:handoutMasterIdLst>
  <p:sldIdLst>
    <p:sldId id="302" r:id="rId3"/>
    <p:sldId id="301" r:id="rId4"/>
    <p:sldId id="4114" r:id="rId5"/>
    <p:sldId id="4115" r:id="rId6"/>
    <p:sldId id="4108" r:id="rId7"/>
    <p:sldId id="4111" r:id="rId8"/>
    <p:sldId id="4110" r:id="rId9"/>
    <p:sldId id="4104" r:id="rId10"/>
    <p:sldId id="4117" r:id="rId11"/>
    <p:sldId id="390" r:id="rId12"/>
    <p:sldId id="4116" r:id="rId13"/>
    <p:sldId id="4105" r:id="rId14"/>
    <p:sldId id="347" r:id="rId15"/>
    <p:sldId id="398" r:id="rId16"/>
    <p:sldId id="399" r:id="rId17"/>
    <p:sldId id="340" r:id="rId18"/>
    <p:sldId id="4109" r:id="rId19"/>
    <p:sldId id="337" r:id="rId20"/>
    <p:sldId id="329" r:id="rId21"/>
    <p:sldId id="336" r:id="rId22"/>
    <p:sldId id="408" r:id="rId23"/>
    <p:sldId id="312" r:id="rId24"/>
    <p:sldId id="33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nce, Benjamin" initials="PB" lastIdx="5" clrIdx="0">
    <p:extLst>
      <p:ext uri="{19B8F6BF-5375-455C-9EA6-DF929625EA0E}">
        <p15:presenceInfo xmlns:p15="http://schemas.microsoft.com/office/powerpoint/2012/main" userId="S::0218828141@FEMA.DHS.GOV::2a18d045-0862-4e6f-99d6-5219986300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43965B-91B7-40FE-8085-6A9204CD785D}" v="3" dt="2021-10-08T12:59:29.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3503" autoAdjust="0"/>
  </p:normalViewPr>
  <p:slideViewPr>
    <p:cSldViewPr snapToGrid="0">
      <p:cViewPr varScale="1">
        <p:scale>
          <a:sx n="68" d="100"/>
          <a:sy n="68" d="100"/>
        </p:scale>
        <p:origin x="1258" y="67"/>
      </p:cViewPr>
      <p:guideLst/>
    </p:cSldViewPr>
  </p:slideViewPr>
  <p:notesTextViewPr>
    <p:cViewPr>
      <p:scale>
        <a:sx n="1" d="1"/>
        <a:sy n="1" d="1"/>
      </p:scale>
      <p:origin x="0" y="0"/>
    </p:cViewPr>
  </p:notesTextViewPr>
  <p:notesViewPr>
    <p:cSldViewPr snapToGrid="0">
      <p:cViewPr varScale="1">
        <p:scale>
          <a:sx n="62" d="100"/>
          <a:sy n="62" d="100"/>
        </p:scale>
        <p:origin x="3226"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ello, Melanie" userId="76443488-2263-4575-a9ff-5a789d5ce028" providerId="ADAL" clId="{CA43965B-91B7-40FE-8085-6A9204CD785D}"/>
    <pc:docChg chg="undo custSel delSld modSld sldOrd">
      <pc:chgData name="Perello, Melanie" userId="76443488-2263-4575-a9ff-5a789d5ce028" providerId="ADAL" clId="{CA43965B-91B7-40FE-8085-6A9204CD785D}" dt="2021-10-12T13:28:25.037" v="1388" actId="1076"/>
      <pc:docMkLst>
        <pc:docMk/>
      </pc:docMkLst>
      <pc:sldChg chg="modNotesTx">
        <pc:chgData name="Perello, Melanie" userId="76443488-2263-4575-a9ff-5a789d5ce028" providerId="ADAL" clId="{CA43965B-91B7-40FE-8085-6A9204CD785D}" dt="2021-10-08T12:24:42.417" v="42" actId="20577"/>
        <pc:sldMkLst>
          <pc:docMk/>
          <pc:sldMk cId="1899357851" sldId="302"/>
        </pc:sldMkLst>
      </pc:sldChg>
      <pc:sldChg chg="modSp mod ord">
        <pc:chgData name="Perello, Melanie" userId="76443488-2263-4575-a9ff-5a789d5ce028" providerId="ADAL" clId="{CA43965B-91B7-40FE-8085-6A9204CD785D}" dt="2021-10-12T13:28:25.037" v="1388" actId="1076"/>
        <pc:sldMkLst>
          <pc:docMk/>
          <pc:sldMk cId="2874708950" sldId="335"/>
        </pc:sldMkLst>
        <pc:spChg chg="mod">
          <ac:chgData name="Perello, Melanie" userId="76443488-2263-4575-a9ff-5a789d5ce028" providerId="ADAL" clId="{CA43965B-91B7-40FE-8085-6A9204CD785D}" dt="2021-10-12T13:28:25.037" v="1388" actId="1076"/>
          <ac:spMkLst>
            <pc:docMk/>
            <pc:sldMk cId="2874708950" sldId="335"/>
            <ac:spMk id="2" creationId="{A7521306-CB15-9345-95A3-514A891A42BE}"/>
          </ac:spMkLst>
        </pc:spChg>
      </pc:sldChg>
      <pc:sldChg chg="del">
        <pc:chgData name="Perello, Melanie" userId="76443488-2263-4575-a9ff-5a789d5ce028" providerId="ADAL" clId="{CA43965B-91B7-40FE-8085-6A9204CD785D}" dt="2021-10-08T12:44:51.689" v="816" actId="47"/>
        <pc:sldMkLst>
          <pc:docMk/>
          <pc:sldMk cId="1554592338" sldId="359"/>
        </pc:sldMkLst>
      </pc:sldChg>
      <pc:sldChg chg="delSp del mod">
        <pc:chgData name="Perello, Melanie" userId="76443488-2263-4575-a9ff-5a789d5ce028" providerId="ADAL" clId="{CA43965B-91B7-40FE-8085-6A9204CD785D}" dt="2021-10-08T12:47:24.816" v="973" actId="47"/>
        <pc:sldMkLst>
          <pc:docMk/>
          <pc:sldMk cId="3207614101" sldId="362"/>
        </pc:sldMkLst>
        <pc:picChg chg="del">
          <ac:chgData name="Perello, Melanie" userId="76443488-2263-4575-a9ff-5a789d5ce028" providerId="ADAL" clId="{CA43965B-91B7-40FE-8085-6A9204CD785D}" dt="2021-10-08T12:46:22.945" v="940" actId="21"/>
          <ac:picMkLst>
            <pc:docMk/>
            <pc:sldMk cId="3207614101" sldId="362"/>
            <ac:picMk id="7" creationId="{03DECE3D-1C3A-4222-B756-40550021D563}"/>
          </ac:picMkLst>
        </pc:picChg>
      </pc:sldChg>
      <pc:sldChg chg="del">
        <pc:chgData name="Perello, Melanie" userId="76443488-2263-4575-a9ff-5a789d5ce028" providerId="ADAL" clId="{CA43965B-91B7-40FE-8085-6A9204CD785D}" dt="2021-10-08T12:47:23.696" v="972" actId="47"/>
        <pc:sldMkLst>
          <pc:docMk/>
          <pc:sldMk cId="38527462" sldId="371"/>
        </pc:sldMkLst>
      </pc:sldChg>
      <pc:sldChg chg="del">
        <pc:chgData name="Perello, Melanie" userId="76443488-2263-4575-a9ff-5a789d5ce028" providerId="ADAL" clId="{CA43965B-91B7-40FE-8085-6A9204CD785D}" dt="2021-10-08T12:47:35.314" v="974" actId="47"/>
        <pc:sldMkLst>
          <pc:docMk/>
          <pc:sldMk cId="2093476972" sldId="394"/>
        </pc:sldMkLst>
      </pc:sldChg>
      <pc:sldChg chg="del">
        <pc:chgData name="Perello, Melanie" userId="76443488-2263-4575-a9ff-5a789d5ce028" providerId="ADAL" clId="{CA43965B-91B7-40FE-8085-6A9204CD785D}" dt="2021-10-08T12:44:50.935" v="815" actId="47"/>
        <pc:sldMkLst>
          <pc:docMk/>
          <pc:sldMk cId="3875950619" sldId="397"/>
        </pc:sldMkLst>
      </pc:sldChg>
      <pc:sldChg chg="del">
        <pc:chgData name="Perello, Melanie" userId="76443488-2263-4575-a9ff-5a789d5ce028" providerId="ADAL" clId="{CA43965B-91B7-40FE-8085-6A9204CD785D}" dt="2021-10-08T12:44:18.944" v="732" actId="47"/>
        <pc:sldMkLst>
          <pc:docMk/>
          <pc:sldMk cId="483381682" sldId="4102"/>
        </pc:sldMkLst>
      </pc:sldChg>
      <pc:sldChg chg="modNotesTx">
        <pc:chgData name="Perello, Melanie" userId="76443488-2263-4575-a9ff-5a789d5ce028" providerId="ADAL" clId="{CA43965B-91B7-40FE-8085-6A9204CD785D}" dt="2021-10-08T12:30:52.287" v="397" actId="20577"/>
        <pc:sldMkLst>
          <pc:docMk/>
          <pc:sldMk cId="1143991490" sldId="4105"/>
        </pc:sldMkLst>
      </pc:sldChg>
      <pc:sldChg chg="modNotesTx">
        <pc:chgData name="Perello, Melanie" userId="76443488-2263-4575-a9ff-5a789d5ce028" providerId="ADAL" clId="{CA43965B-91B7-40FE-8085-6A9204CD785D}" dt="2021-10-08T12:27:51.919" v="237" actId="20577"/>
        <pc:sldMkLst>
          <pc:docMk/>
          <pc:sldMk cId="3299920009" sldId="4108"/>
        </pc:sldMkLst>
      </pc:sldChg>
      <pc:sldChg chg="modNotesTx">
        <pc:chgData name="Perello, Melanie" userId="76443488-2263-4575-a9ff-5a789d5ce028" providerId="ADAL" clId="{CA43965B-91B7-40FE-8085-6A9204CD785D}" dt="2021-10-08T12:28:10.814" v="320" actId="20577"/>
        <pc:sldMkLst>
          <pc:docMk/>
          <pc:sldMk cId="1985130083" sldId="4111"/>
        </pc:sldMkLst>
      </pc:sldChg>
      <pc:sldChg chg="modNotesTx">
        <pc:chgData name="Perello, Melanie" userId="76443488-2263-4575-a9ff-5a789d5ce028" providerId="ADAL" clId="{CA43965B-91B7-40FE-8085-6A9204CD785D}" dt="2021-10-08T12:27:13.024" v="100" actId="20577"/>
        <pc:sldMkLst>
          <pc:docMk/>
          <pc:sldMk cId="2882401751" sldId="4114"/>
        </pc:sldMkLst>
      </pc:sldChg>
      <pc:sldChg chg="modNotesTx">
        <pc:chgData name="Perello, Melanie" userId="76443488-2263-4575-a9ff-5a789d5ce028" providerId="ADAL" clId="{CA43965B-91B7-40FE-8085-6A9204CD785D}" dt="2021-10-08T12:27:29.405" v="163" actId="20577"/>
        <pc:sldMkLst>
          <pc:docMk/>
          <pc:sldMk cId="2696733240" sldId="4115"/>
        </pc:sldMkLst>
      </pc:sldChg>
      <pc:sldChg chg="addSp delSp modSp mod modNotesTx">
        <pc:chgData name="Perello, Melanie" userId="76443488-2263-4575-a9ff-5a789d5ce028" providerId="ADAL" clId="{CA43965B-91B7-40FE-8085-6A9204CD785D}" dt="2021-10-08T12:50:17.203" v="1125" actId="20577"/>
        <pc:sldMkLst>
          <pc:docMk/>
          <pc:sldMk cId="3189506610" sldId="4116"/>
        </pc:sldMkLst>
        <pc:spChg chg="mod">
          <ac:chgData name="Perello, Melanie" userId="76443488-2263-4575-a9ff-5a789d5ce028" providerId="ADAL" clId="{CA43965B-91B7-40FE-8085-6A9204CD785D}" dt="2021-10-08T12:50:17.203" v="1125" actId="20577"/>
          <ac:spMkLst>
            <pc:docMk/>
            <pc:sldMk cId="3189506610" sldId="4116"/>
            <ac:spMk id="2" creationId="{57505BDA-B4ED-40F7-B4E8-3BEA26D96668}"/>
          </ac:spMkLst>
        </pc:spChg>
        <pc:picChg chg="add del mod">
          <ac:chgData name="Perello, Melanie" userId="76443488-2263-4575-a9ff-5a789d5ce028" providerId="ADAL" clId="{CA43965B-91B7-40FE-8085-6A9204CD785D}" dt="2021-10-08T12:46:57.358" v="947" actId="478"/>
          <ac:picMkLst>
            <pc:docMk/>
            <pc:sldMk cId="3189506610" sldId="4116"/>
            <ac:picMk id="5" creationId="{D4DDAA8C-6C22-4E69-A34D-A24A03916364}"/>
          </ac:picMkLst>
        </pc:picChg>
      </pc:sldChg>
      <pc:sldChg chg="addSp delSp modSp mod modNotesTx">
        <pc:chgData name="Perello, Melanie" userId="76443488-2263-4575-a9ff-5a789d5ce028" providerId="ADAL" clId="{CA43965B-91B7-40FE-8085-6A9204CD785D}" dt="2021-10-08T13:08:12.578" v="1363" actId="20577"/>
        <pc:sldMkLst>
          <pc:docMk/>
          <pc:sldMk cId="3511686630" sldId="4117"/>
        </pc:sldMkLst>
        <pc:spChg chg="mod">
          <ac:chgData name="Perello, Melanie" userId="76443488-2263-4575-a9ff-5a789d5ce028" providerId="ADAL" clId="{CA43965B-91B7-40FE-8085-6A9204CD785D}" dt="2021-10-08T13:02:16.105" v="1226" actId="1076"/>
          <ac:spMkLst>
            <pc:docMk/>
            <pc:sldMk cId="3511686630" sldId="4117"/>
            <ac:spMk id="4" creationId="{56B88B6B-5A56-8B4D-8061-3CE4391864FF}"/>
          </ac:spMkLst>
        </pc:spChg>
        <pc:spChg chg="add del mod">
          <ac:chgData name="Perello, Melanie" userId="76443488-2263-4575-a9ff-5a789d5ce028" providerId="ADAL" clId="{CA43965B-91B7-40FE-8085-6A9204CD785D}" dt="2021-10-08T12:54:13.929" v="1129" actId="21"/>
          <ac:spMkLst>
            <pc:docMk/>
            <pc:sldMk cId="3511686630" sldId="4117"/>
            <ac:spMk id="9" creationId="{D3666C1F-EC1D-4E46-8DF7-DE6F2492F177}"/>
          </ac:spMkLst>
        </pc:spChg>
        <pc:spChg chg="add del mod">
          <ac:chgData name="Perello, Melanie" userId="76443488-2263-4575-a9ff-5a789d5ce028" providerId="ADAL" clId="{CA43965B-91B7-40FE-8085-6A9204CD785D}" dt="2021-10-08T12:54:13.929" v="1129" actId="21"/>
          <ac:spMkLst>
            <pc:docMk/>
            <pc:sldMk cId="3511686630" sldId="4117"/>
            <ac:spMk id="10" creationId="{D56172C1-69DD-4B38-AB61-9C02210F828F}"/>
          </ac:spMkLst>
        </pc:spChg>
        <pc:spChg chg="add del mod">
          <ac:chgData name="Perello, Melanie" userId="76443488-2263-4575-a9ff-5a789d5ce028" providerId="ADAL" clId="{CA43965B-91B7-40FE-8085-6A9204CD785D}" dt="2021-10-08T12:54:13.929" v="1129" actId="21"/>
          <ac:spMkLst>
            <pc:docMk/>
            <pc:sldMk cId="3511686630" sldId="4117"/>
            <ac:spMk id="11" creationId="{2DD67B33-7D75-47C3-8760-1DC33882CB08}"/>
          </ac:spMkLst>
        </pc:spChg>
        <pc:spChg chg="add del mod">
          <ac:chgData name="Perello, Melanie" userId="76443488-2263-4575-a9ff-5a789d5ce028" providerId="ADAL" clId="{CA43965B-91B7-40FE-8085-6A9204CD785D}" dt="2021-10-08T12:54:13.929" v="1129" actId="21"/>
          <ac:spMkLst>
            <pc:docMk/>
            <pc:sldMk cId="3511686630" sldId="4117"/>
            <ac:spMk id="12" creationId="{2CE638D8-25F9-4380-B32C-D4FD417D557E}"/>
          </ac:spMkLst>
        </pc:spChg>
        <pc:spChg chg="add del mod">
          <ac:chgData name="Perello, Melanie" userId="76443488-2263-4575-a9ff-5a789d5ce028" providerId="ADAL" clId="{CA43965B-91B7-40FE-8085-6A9204CD785D}" dt="2021-10-08T12:54:13.929" v="1129" actId="21"/>
          <ac:spMkLst>
            <pc:docMk/>
            <pc:sldMk cId="3511686630" sldId="4117"/>
            <ac:spMk id="13" creationId="{0ED1FD3B-CF1F-437F-8099-DF19D14D9949}"/>
          </ac:spMkLst>
        </pc:spChg>
        <pc:spChg chg="add del mod">
          <ac:chgData name="Perello, Melanie" userId="76443488-2263-4575-a9ff-5a789d5ce028" providerId="ADAL" clId="{CA43965B-91B7-40FE-8085-6A9204CD785D}" dt="2021-10-08T12:54:13.929" v="1129" actId="21"/>
          <ac:spMkLst>
            <pc:docMk/>
            <pc:sldMk cId="3511686630" sldId="4117"/>
            <ac:spMk id="16" creationId="{EA2A0165-B149-49D5-A914-48FF3BEAA3D4}"/>
          </ac:spMkLst>
        </pc:spChg>
        <pc:spChg chg="add del mod">
          <ac:chgData name="Perello, Melanie" userId="76443488-2263-4575-a9ff-5a789d5ce028" providerId="ADAL" clId="{CA43965B-91B7-40FE-8085-6A9204CD785D}" dt="2021-10-08T12:54:13.929" v="1129" actId="21"/>
          <ac:spMkLst>
            <pc:docMk/>
            <pc:sldMk cId="3511686630" sldId="4117"/>
            <ac:spMk id="17" creationId="{C9E2FBAF-CC93-44A9-BCAF-0F8902BF9FC8}"/>
          </ac:spMkLst>
        </pc:spChg>
        <pc:spChg chg="add del mod">
          <ac:chgData name="Perello, Melanie" userId="76443488-2263-4575-a9ff-5a789d5ce028" providerId="ADAL" clId="{CA43965B-91B7-40FE-8085-6A9204CD785D}" dt="2021-10-08T12:54:13.929" v="1129" actId="21"/>
          <ac:spMkLst>
            <pc:docMk/>
            <pc:sldMk cId="3511686630" sldId="4117"/>
            <ac:spMk id="18" creationId="{631C21E8-6791-4377-9DAD-73352E112E1D}"/>
          </ac:spMkLst>
        </pc:spChg>
        <pc:spChg chg="add del mod">
          <ac:chgData name="Perello, Melanie" userId="76443488-2263-4575-a9ff-5a789d5ce028" providerId="ADAL" clId="{CA43965B-91B7-40FE-8085-6A9204CD785D}" dt="2021-10-08T12:54:13.929" v="1129" actId="21"/>
          <ac:spMkLst>
            <pc:docMk/>
            <pc:sldMk cId="3511686630" sldId="4117"/>
            <ac:spMk id="19" creationId="{522501C0-E7AA-4451-A41E-B6DD6F46221C}"/>
          </ac:spMkLst>
        </pc:spChg>
        <pc:spChg chg="add del mod">
          <ac:chgData name="Perello, Melanie" userId="76443488-2263-4575-a9ff-5a789d5ce028" providerId="ADAL" clId="{CA43965B-91B7-40FE-8085-6A9204CD785D}" dt="2021-10-08T12:54:13.929" v="1129" actId="21"/>
          <ac:spMkLst>
            <pc:docMk/>
            <pc:sldMk cId="3511686630" sldId="4117"/>
            <ac:spMk id="20" creationId="{41220D63-0F61-4946-898D-051A3A369358}"/>
          </ac:spMkLst>
        </pc:spChg>
        <pc:spChg chg="add del mod">
          <ac:chgData name="Perello, Melanie" userId="76443488-2263-4575-a9ff-5a789d5ce028" providerId="ADAL" clId="{CA43965B-91B7-40FE-8085-6A9204CD785D}" dt="2021-10-08T12:54:13.929" v="1129" actId="21"/>
          <ac:spMkLst>
            <pc:docMk/>
            <pc:sldMk cId="3511686630" sldId="4117"/>
            <ac:spMk id="21" creationId="{1E80A1E1-F781-4897-9E8D-C120A6B43A7A}"/>
          </ac:spMkLst>
        </pc:spChg>
        <pc:spChg chg="add del mod">
          <ac:chgData name="Perello, Melanie" userId="76443488-2263-4575-a9ff-5a789d5ce028" providerId="ADAL" clId="{CA43965B-91B7-40FE-8085-6A9204CD785D}" dt="2021-10-08T12:54:13.929" v="1129" actId="21"/>
          <ac:spMkLst>
            <pc:docMk/>
            <pc:sldMk cId="3511686630" sldId="4117"/>
            <ac:spMk id="22" creationId="{5137B55A-FD3F-421B-9572-158D941F4876}"/>
          </ac:spMkLst>
        </pc:spChg>
        <pc:spChg chg="add del mod">
          <ac:chgData name="Perello, Melanie" userId="76443488-2263-4575-a9ff-5a789d5ce028" providerId="ADAL" clId="{CA43965B-91B7-40FE-8085-6A9204CD785D}" dt="2021-10-08T12:59:38.353" v="1215" actId="478"/>
          <ac:spMkLst>
            <pc:docMk/>
            <pc:sldMk cId="3511686630" sldId="4117"/>
            <ac:spMk id="34" creationId="{B532BA24-5429-4EF6-98D7-EA3998E38AC6}"/>
          </ac:spMkLst>
        </pc:spChg>
        <pc:spChg chg="add del mod">
          <ac:chgData name="Perello, Melanie" userId="76443488-2263-4575-a9ff-5a789d5ce028" providerId="ADAL" clId="{CA43965B-91B7-40FE-8085-6A9204CD785D}" dt="2021-10-08T12:59:38.353" v="1215" actId="478"/>
          <ac:spMkLst>
            <pc:docMk/>
            <pc:sldMk cId="3511686630" sldId="4117"/>
            <ac:spMk id="35" creationId="{924270CC-63B7-4995-A314-2C4A17B731CE}"/>
          </ac:spMkLst>
        </pc:spChg>
        <pc:spChg chg="add del mod">
          <ac:chgData name="Perello, Melanie" userId="76443488-2263-4575-a9ff-5a789d5ce028" providerId="ADAL" clId="{CA43965B-91B7-40FE-8085-6A9204CD785D}" dt="2021-10-08T12:59:38.353" v="1215" actId="478"/>
          <ac:spMkLst>
            <pc:docMk/>
            <pc:sldMk cId="3511686630" sldId="4117"/>
            <ac:spMk id="36" creationId="{A7ADA503-8A28-4444-A4C6-40E5C62D3ED7}"/>
          </ac:spMkLst>
        </pc:spChg>
        <pc:spChg chg="add del mod">
          <ac:chgData name="Perello, Melanie" userId="76443488-2263-4575-a9ff-5a789d5ce028" providerId="ADAL" clId="{CA43965B-91B7-40FE-8085-6A9204CD785D}" dt="2021-10-08T12:59:38.353" v="1215" actId="478"/>
          <ac:spMkLst>
            <pc:docMk/>
            <pc:sldMk cId="3511686630" sldId="4117"/>
            <ac:spMk id="37" creationId="{58C53EFC-8E14-4B2E-8504-B3DBF7DAF0E2}"/>
          </ac:spMkLst>
        </pc:spChg>
        <pc:spChg chg="add del mod">
          <ac:chgData name="Perello, Melanie" userId="76443488-2263-4575-a9ff-5a789d5ce028" providerId="ADAL" clId="{CA43965B-91B7-40FE-8085-6A9204CD785D}" dt="2021-10-08T12:59:38.353" v="1215" actId="478"/>
          <ac:spMkLst>
            <pc:docMk/>
            <pc:sldMk cId="3511686630" sldId="4117"/>
            <ac:spMk id="40" creationId="{19B78CAC-0140-4F65-AEAF-2ED1E00947BC}"/>
          </ac:spMkLst>
        </pc:spChg>
        <pc:spChg chg="add del mod">
          <ac:chgData name="Perello, Melanie" userId="76443488-2263-4575-a9ff-5a789d5ce028" providerId="ADAL" clId="{CA43965B-91B7-40FE-8085-6A9204CD785D}" dt="2021-10-08T12:59:38.353" v="1215" actId="478"/>
          <ac:spMkLst>
            <pc:docMk/>
            <pc:sldMk cId="3511686630" sldId="4117"/>
            <ac:spMk id="41" creationId="{C12156DC-040B-4D72-B227-7B994C8BD2BF}"/>
          </ac:spMkLst>
        </pc:spChg>
        <pc:spChg chg="add del mod">
          <ac:chgData name="Perello, Melanie" userId="76443488-2263-4575-a9ff-5a789d5ce028" providerId="ADAL" clId="{CA43965B-91B7-40FE-8085-6A9204CD785D}" dt="2021-10-08T12:59:38.353" v="1215" actId="478"/>
          <ac:spMkLst>
            <pc:docMk/>
            <pc:sldMk cId="3511686630" sldId="4117"/>
            <ac:spMk id="42" creationId="{73CF207E-0674-47D6-91D3-795813DB3200}"/>
          </ac:spMkLst>
        </pc:spChg>
        <pc:spChg chg="add del mod">
          <ac:chgData name="Perello, Melanie" userId="76443488-2263-4575-a9ff-5a789d5ce028" providerId="ADAL" clId="{CA43965B-91B7-40FE-8085-6A9204CD785D}" dt="2021-10-08T12:59:38.353" v="1215" actId="478"/>
          <ac:spMkLst>
            <pc:docMk/>
            <pc:sldMk cId="3511686630" sldId="4117"/>
            <ac:spMk id="43" creationId="{E01E6731-E07C-428C-92F3-441BBB030273}"/>
          </ac:spMkLst>
        </pc:spChg>
        <pc:spChg chg="add del mod">
          <ac:chgData name="Perello, Melanie" userId="76443488-2263-4575-a9ff-5a789d5ce028" providerId="ADAL" clId="{CA43965B-91B7-40FE-8085-6A9204CD785D}" dt="2021-10-08T12:59:38.353" v="1215" actId="478"/>
          <ac:spMkLst>
            <pc:docMk/>
            <pc:sldMk cId="3511686630" sldId="4117"/>
            <ac:spMk id="44" creationId="{318B5982-2D97-4F38-9228-E293E7D1127E}"/>
          </ac:spMkLst>
        </pc:spChg>
        <pc:spChg chg="add del mod">
          <ac:chgData name="Perello, Melanie" userId="76443488-2263-4575-a9ff-5a789d5ce028" providerId="ADAL" clId="{CA43965B-91B7-40FE-8085-6A9204CD785D}" dt="2021-10-08T12:59:38.353" v="1215" actId="478"/>
          <ac:spMkLst>
            <pc:docMk/>
            <pc:sldMk cId="3511686630" sldId="4117"/>
            <ac:spMk id="45" creationId="{BA290EA2-C594-4E76-8473-199F99A528FD}"/>
          </ac:spMkLst>
        </pc:spChg>
        <pc:picChg chg="add del mod">
          <ac:chgData name="Perello, Melanie" userId="76443488-2263-4575-a9ff-5a789d5ce028" providerId="ADAL" clId="{CA43965B-91B7-40FE-8085-6A9204CD785D}" dt="2021-10-08T12:54:13.929" v="1129" actId="21"/>
          <ac:picMkLst>
            <pc:docMk/>
            <pc:sldMk cId="3511686630" sldId="4117"/>
            <ac:picMk id="23" creationId="{47E7CBB5-4B03-4D6C-9A0E-90D127F1D5C3}"/>
          </ac:picMkLst>
        </pc:picChg>
        <pc:picChg chg="add del mod">
          <ac:chgData name="Perello, Melanie" userId="76443488-2263-4575-a9ff-5a789d5ce028" providerId="ADAL" clId="{CA43965B-91B7-40FE-8085-6A9204CD785D}" dt="2021-10-08T12:54:13.929" v="1129" actId="21"/>
          <ac:picMkLst>
            <pc:docMk/>
            <pc:sldMk cId="3511686630" sldId="4117"/>
            <ac:picMk id="24" creationId="{6D45B25B-54AA-4140-B816-EDC3EDC8B312}"/>
          </ac:picMkLst>
        </pc:picChg>
        <pc:picChg chg="del mod">
          <ac:chgData name="Perello, Melanie" userId="76443488-2263-4575-a9ff-5a789d5ce028" providerId="ADAL" clId="{CA43965B-91B7-40FE-8085-6A9204CD785D}" dt="2021-10-08T12:48:23.337" v="986" actId="478"/>
          <ac:picMkLst>
            <pc:docMk/>
            <pc:sldMk cId="3511686630" sldId="4117"/>
            <ac:picMk id="31" creationId="{43DFBAA8-E5A6-4E10-858A-4D0324AF43BD}"/>
          </ac:picMkLst>
        </pc:picChg>
        <pc:picChg chg="add del mod">
          <ac:chgData name="Perello, Melanie" userId="76443488-2263-4575-a9ff-5a789d5ce028" providerId="ADAL" clId="{CA43965B-91B7-40FE-8085-6A9204CD785D}" dt="2021-10-08T12:59:38.353" v="1215" actId="478"/>
          <ac:picMkLst>
            <pc:docMk/>
            <pc:sldMk cId="3511686630" sldId="4117"/>
            <ac:picMk id="46" creationId="{A8D0778C-C6D0-4837-823D-B208F2DA5B17}"/>
          </ac:picMkLst>
        </pc:picChg>
        <pc:picChg chg="add del mod">
          <ac:chgData name="Perello, Melanie" userId="76443488-2263-4575-a9ff-5a789d5ce028" providerId="ADAL" clId="{CA43965B-91B7-40FE-8085-6A9204CD785D}" dt="2021-10-08T12:59:38.353" v="1215" actId="478"/>
          <ac:picMkLst>
            <pc:docMk/>
            <pc:sldMk cId="3511686630" sldId="4117"/>
            <ac:picMk id="47" creationId="{E8FCE208-B6C4-4C55-9515-51400CF6C31E}"/>
          </ac:picMkLst>
        </pc:picChg>
        <pc:picChg chg="add del">
          <ac:chgData name="Perello, Melanie" userId="76443488-2263-4575-a9ff-5a789d5ce028" providerId="ADAL" clId="{CA43965B-91B7-40FE-8085-6A9204CD785D}" dt="2021-10-08T13:00:04.905" v="1217" actId="478"/>
          <ac:picMkLst>
            <pc:docMk/>
            <pc:sldMk cId="3511686630" sldId="4117"/>
            <ac:picMk id="48" creationId="{58369FAF-3DAC-40E9-8525-BFA0F452D1C6}"/>
          </ac:picMkLst>
        </pc:picChg>
        <pc:picChg chg="add del mod">
          <ac:chgData name="Perello, Melanie" userId="76443488-2263-4575-a9ff-5a789d5ce028" providerId="ADAL" clId="{CA43965B-91B7-40FE-8085-6A9204CD785D}" dt="2021-10-08T13:02:12.576" v="1222" actId="478"/>
          <ac:picMkLst>
            <pc:docMk/>
            <pc:sldMk cId="3511686630" sldId="4117"/>
            <ac:picMk id="50" creationId="{0B128B59-58B7-4812-A647-0E701C8F8C78}"/>
          </ac:picMkLst>
        </pc:picChg>
        <pc:picChg chg="add mod">
          <ac:chgData name="Perello, Melanie" userId="76443488-2263-4575-a9ff-5a789d5ce028" providerId="ADAL" clId="{CA43965B-91B7-40FE-8085-6A9204CD785D}" dt="2021-10-08T13:02:29.820" v="1232" actId="1076"/>
          <ac:picMkLst>
            <pc:docMk/>
            <pc:sldMk cId="3511686630" sldId="4117"/>
            <ac:picMk id="52" creationId="{2D38B413-87C7-408F-9C7B-BE8C036847ED}"/>
          </ac:picMkLst>
        </pc:picChg>
        <pc:cxnChg chg="add del mod">
          <ac:chgData name="Perello, Melanie" userId="76443488-2263-4575-a9ff-5a789d5ce028" providerId="ADAL" clId="{CA43965B-91B7-40FE-8085-6A9204CD785D}" dt="2021-10-08T12:54:13.929" v="1129" actId="21"/>
          <ac:cxnSpMkLst>
            <pc:docMk/>
            <pc:sldMk cId="3511686630" sldId="4117"/>
            <ac:cxnSpMk id="6" creationId="{B4BB2811-0DFD-412B-9CE3-298C411FA5F4}"/>
          </ac:cxnSpMkLst>
        </pc:cxnChg>
        <pc:cxnChg chg="add del mod">
          <ac:chgData name="Perello, Melanie" userId="76443488-2263-4575-a9ff-5a789d5ce028" providerId="ADAL" clId="{CA43965B-91B7-40FE-8085-6A9204CD785D}" dt="2021-10-08T12:54:13.929" v="1129" actId="21"/>
          <ac:cxnSpMkLst>
            <pc:docMk/>
            <pc:sldMk cId="3511686630" sldId="4117"/>
            <ac:cxnSpMk id="7" creationId="{3CBA8584-8FF5-48EF-B79A-25120D3D178A}"/>
          </ac:cxnSpMkLst>
        </pc:cxnChg>
        <pc:cxnChg chg="add del mod">
          <ac:chgData name="Perello, Melanie" userId="76443488-2263-4575-a9ff-5a789d5ce028" providerId="ADAL" clId="{CA43965B-91B7-40FE-8085-6A9204CD785D}" dt="2021-10-08T12:54:13.929" v="1129" actId="21"/>
          <ac:cxnSpMkLst>
            <pc:docMk/>
            <pc:sldMk cId="3511686630" sldId="4117"/>
            <ac:cxnSpMk id="8" creationId="{59953523-86F4-42DB-A358-B28EB0B3EED1}"/>
          </ac:cxnSpMkLst>
        </pc:cxnChg>
        <pc:cxnChg chg="add del mod">
          <ac:chgData name="Perello, Melanie" userId="76443488-2263-4575-a9ff-5a789d5ce028" providerId="ADAL" clId="{CA43965B-91B7-40FE-8085-6A9204CD785D}" dt="2021-10-08T12:54:13.929" v="1129" actId="21"/>
          <ac:cxnSpMkLst>
            <pc:docMk/>
            <pc:sldMk cId="3511686630" sldId="4117"/>
            <ac:cxnSpMk id="14" creationId="{11DC49E3-AB76-4994-A70F-D8BE9798CEED}"/>
          </ac:cxnSpMkLst>
        </pc:cxnChg>
        <pc:cxnChg chg="add del mod">
          <ac:chgData name="Perello, Melanie" userId="76443488-2263-4575-a9ff-5a789d5ce028" providerId="ADAL" clId="{CA43965B-91B7-40FE-8085-6A9204CD785D}" dt="2021-10-08T12:54:13.929" v="1129" actId="21"/>
          <ac:cxnSpMkLst>
            <pc:docMk/>
            <pc:sldMk cId="3511686630" sldId="4117"/>
            <ac:cxnSpMk id="15" creationId="{BF1CBF12-6AC7-4A3D-89C8-F634CB5502EA}"/>
          </ac:cxnSpMkLst>
        </pc:cxnChg>
        <pc:cxnChg chg="add del mod">
          <ac:chgData name="Perello, Melanie" userId="76443488-2263-4575-a9ff-5a789d5ce028" providerId="ADAL" clId="{CA43965B-91B7-40FE-8085-6A9204CD785D}" dt="2021-10-08T12:59:38.353" v="1215" actId="478"/>
          <ac:cxnSpMkLst>
            <pc:docMk/>
            <pc:sldMk cId="3511686630" sldId="4117"/>
            <ac:cxnSpMk id="30" creationId="{3678C633-6722-43D3-99BC-AF2EE53FF91C}"/>
          </ac:cxnSpMkLst>
        </pc:cxnChg>
        <pc:cxnChg chg="add del mod">
          <ac:chgData name="Perello, Melanie" userId="76443488-2263-4575-a9ff-5a789d5ce028" providerId="ADAL" clId="{CA43965B-91B7-40FE-8085-6A9204CD785D}" dt="2021-10-08T12:59:38.353" v="1215" actId="478"/>
          <ac:cxnSpMkLst>
            <pc:docMk/>
            <pc:sldMk cId="3511686630" sldId="4117"/>
            <ac:cxnSpMk id="32" creationId="{07BEBB3D-46DA-4BAA-9583-7057231F76FD}"/>
          </ac:cxnSpMkLst>
        </pc:cxnChg>
        <pc:cxnChg chg="add del mod">
          <ac:chgData name="Perello, Melanie" userId="76443488-2263-4575-a9ff-5a789d5ce028" providerId="ADAL" clId="{CA43965B-91B7-40FE-8085-6A9204CD785D}" dt="2021-10-08T12:59:38.353" v="1215" actId="478"/>
          <ac:cxnSpMkLst>
            <pc:docMk/>
            <pc:sldMk cId="3511686630" sldId="4117"/>
            <ac:cxnSpMk id="33" creationId="{683582BA-139E-46E9-B7A9-02303635BD3F}"/>
          </ac:cxnSpMkLst>
        </pc:cxnChg>
        <pc:cxnChg chg="add del mod">
          <ac:chgData name="Perello, Melanie" userId="76443488-2263-4575-a9ff-5a789d5ce028" providerId="ADAL" clId="{CA43965B-91B7-40FE-8085-6A9204CD785D}" dt="2021-10-08T12:59:38.353" v="1215" actId="478"/>
          <ac:cxnSpMkLst>
            <pc:docMk/>
            <pc:sldMk cId="3511686630" sldId="4117"/>
            <ac:cxnSpMk id="38" creationId="{1EC051B6-6C84-4A28-968F-B84FE6242425}"/>
          </ac:cxnSpMkLst>
        </pc:cxnChg>
        <pc:cxnChg chg="add del mod">
          <ac:chgData name="Perello, Melanie" userId="76443488-2263-4575-a9ff-5a789d5ce028" providerId="ADAL" clId="{CA43965B-91B7-40FE-8085-6A9204CD785D}" dt="2021-10-08T12:59:38.353" v="1215" actId="478"/>
          <ac:cxnSpMkLst>
            <pc:docMk/>
            <pc:sldMk cId="3511686630" sldId="4117"/>
            <ac:cxnSpMk id="39" creationId="{22B31401-63F3-4953-882F-FCBF887C427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9C0B5F-036A-470A-9337-8F7EAB9166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92E7C6-22BF-44F9-A14F-FA2CD5FE2D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06BA9C-83F1-48A1-AA3C-CFE2F3A9EC71}" type="datetimeFigureOut">
              <a:rPr lang="en-US" smtClean="0"/>
              <a:t>10/12/2021</a:t>
            </a:fld>
            <a:endParaRPr lang="en-US"/>
          </a:p>
        </p:txBody>
      </p:sp>
      <p:sp>
        <p:nvSpPr>
          <p:cNvPr id="4" name="Footer Placeholder 3">
            <a:extLst>
              <a:ext uri="{FF2B5EF4-FFF2-40B4-BE49-F238E27FC236}">
                <a16:creationId xmlns:a16="http://schemas.microsoft.com/office/drawing/2014/main" id="{DE80AD5B-C4F2-4B39-9912-A4A54D61AE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2B295E-62CE-4A6D-A78A-6311128F95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05656A-97EF-446B-AD48-2CFF4F48FC63}" type="slidenum">
              <a:rPr lang="en-US" smtClean="0"/>
              <a:t>‹#›</a:t>
            </a:fld>
            <a:endParaRPr lang="en-US"/>
          </a:p>
        </p:txBody>
      </p:sp>
    </p:spTree>
    <p:extLst>
      <p:ext uri="{BB962C8B-B14F-4D97-AF65-F5344CB8AC3E}">
        <p14:creationId xmlns:p14="http://schemas.microsoft.com/office/powerpoint/2010/main" val="2934260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A7D25-516F-45AE-9B72-179963192031}"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1923A-DA66-4ED4-82F0-E475600DB666}" type="slidenum">
              <a:rPr lang="en-US" smtClean="0"/>
              <a:t>‹#›</a:t>
            </a:fld>
            <a:endParaRPr lang="en-US"/>
          </a:p>
        </p:txBody>
      </p:sp>
    </p:spTree>
    <p:extLst>
      <p:ext uri="{BB962C8B-B14F-4D97-AF65-F5344CB8AC3E}">
        <p14:creationId xmlns:p14="http://schemas.microsoft.com/office/powerpoint/2010/main" val="285654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starts the presentation on this slide</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171437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coastal applications assist in the protection of lands and habitats against wave action and erosion. Oyster reefs have an added benefit of sheltering and nourishing coastal species. Waterfront parks both absorb impacts from flooding but also improve water quality and offer recreational benefits. </a:t>
            </a:r>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2132025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188110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https://www.fema.gov/sites/default/files/documents/feam_fy21-bric-mitigation-action-portfolio.pdf- can i use projects listed here</a:t>
            </a:r>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186553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a:p>
        </p:txBody>
      </p:sp>
    </p:spTree>
    <p:extLst>
      <p:ext uri="{BB962C8B-B14F-4D97-AF65-F5344CB8AC3E}">
        <p14:creationId xmlns:p14="http://schemas.microsoft.com/office/powerpoint/2010/main" val="258748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172622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42576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46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94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Connect the disaster $ with hazard mitigation funding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50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eroding/undercut coastal infrastructure and flooding</a:t>
            </a:r>
          </a:p>
        </p:txBody>
      </p:sp>
      <p:sp>
        <p:nvSpPr>
          <p:cNvPr id="4" name="Slide Number Placeholder 3"/>
          <p:cNvSpPr>
            <a:spLocks noGrp="1"/>
          </p:cNvSpPr>
          <p:nvPr>
            <p:ph type="sldNum" sz="quarter" idx="5"/>
          </p:nvPr>
        </p:nvSpPr>
        <p:spPr/>
        <p:txBody>
          <a:bodyPr/>
          <a:lstStyle/>
          <a:p>
            <a:fld id="{31E1923A-DA66-4ED4-82F0-E475600DB666}" type="slidenum">
              <a:rPr lang="en-US" smtClean="0"/>
              <a:t>5</a:t>
            </a:fld>
            <a:endParaRPr lang="en-US"/>
          </a:p>
        </p:txBody>
      </p:sp>
    </p:spTree>
    <p:extLst>
      <p:ext uri="{BB962C8B-B14F-4D97-AF65-F5344CB8AC3E}">
        <p14:creationId xmlns:p14="http://schemas.microsoft.com/office/powerpoint/2010/main" val="94614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sunny day/high tide flooding and coastal storms</a:t>
            </a:r>
          </a:p>
        </p:txBody>
      </p:sp>
      <p:sp>
        <p:nvSpPr>
          <p:cNvPr id="4" name="Slide Number Placeholder 3"/>
          <p:cNvSpPr>
            <a:spLocks noGrp="1"/>
          </p:cNvSpPr>
          <p:nvPr>
            <p:ph type="sldNum" sz="quarter" idx="5"/>
          </p:nvPr>
        </p:nvSpPr>
        <p:spPr/>
        <p:txBody>
          <a:bodyPr/>
          <a:lstStyle/>
          <a:p>
            <a:fld id="{31E1923A-DA66-4ED4-82F0-E475600DB666}" type="slidenum">
              <a:rPr lang="en-US" smtClean="0"/>
              <a:t>6</a:t>
            </a:fld>
            <a:endParaRPr lang="en-US"/>
          </a:p>
        </p:txBody>
      </p:sp>
    </p:spTree>
    <p:extLst>
      <p:ext uri="{BB962C8B-B14F-4D97-AF65-F5344CB8AC3E}">
        <p14:creationId xmlns:p14="http://schemas.microsoft.com/office/powerpoint/2010/main" val="149821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should have projects identified before funding </a:t>
            </a:r>
            <a:r>
              <a:rPr lang="en-US"/>
              <a:t>becomes available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98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 for Ben</a:t>
            </a:r>
          </a:p>
          <a:p>
            <a:r>
              <a:rPr lang="en-US" dirty="0"/>
              <a:t>Emphasize the importance of developing strong mitigation plans and identifying specific projects</a:t>
            </a:r>
          </a:p>
          <a:p>
            <a:endParaRPr lang="en-US" dirty="0"/>
          </a:p>
        </p:txBody>
      </p:sp>
      <p:sp>
        <p:nvSpPr>
          <p:cNvPr id="4" name="Slide Number Placeholder 3"/>
          <p:cNvSpPr>
            <a:spLocks noGrp="1"/>
          </p:cNvSpPr>
          <p:nvPr>
            <p:ph type="sldNum" sz="quarter" idx="5"/>
          </p:nvPr>
        </p:nvSpPr>
        <p:spPr/>
        <p:txBody>
          <a:bodyPr/>
          <a:lstStyle/>
          <a:p>
            <a:fld id="{31E1923A-DA66-4ED4-82F0-E475600DB666}" type="slidenum">
              <a:rPr lang="en-US" smtClean="0"/>
              <a:t>11</a:t>
            </a:fld>
            <a:endParaRPr lang="en-US"/>
          </a:p>
        </p:txBody>
      </p:sp>
    </p:spTree>
    <p:extLst>
      <p:ext uri="{BB962C8B-B14F-4D97-AF65-F5344CB8AC3E}">
        <p14:creationId xmlns:p14="http://schemas.microsoft.com/office/powerpoint/2010/main" val="296069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 starts presenting on this slide</a:t>
            </a: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57189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1B2C-99A3-4EFB-B7F0-33A1F64836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FBA3E-0C70-4613-BC33-7045A00190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B45AE7-ADE9-4278-9BF7-4C07C2972595}"/>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8362B251-28D2-4A6F-AD3D-C9A6C288F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B1D04-A6B2-4065-8C61-2B74FC3A6005}"/>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107190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8A43-6F98-42D2-BFC2-C994826A0D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6C594D-6E61-443E-9798-BAD51F7BD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E0F71-4411-4042-86DC-624A356004DF}"/>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DCE4B414-AFDD-4CF8-B2CA-28B1D590F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CE33E-DFDC-4201-88D7-9396557D78E5}"/>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134451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FED41A-A82B-4C57-9A48-0049461DA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9A70F-7B12-45E2-AA34-C0775AB97B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50881-667F-4934-938B-37162B846D8D}"/>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176E96A7-A70D-4EEB-91B8-EF4F9D80F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E0FDC-C0BA-405D-BDEF-05C9091456B6}"/>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307924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12472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ody of water with buildings and trees around it&#10;&#10;Description automatically generated with medium confidence">
            <a:extLst>
              <a:ext uri="{FF2B5EF4-FFF2-40B4-BE49-F238E27FC236}">
                <a16:creationId xmlns:a16="http://schemas.microsoft.com/office/drawing/2014/main" id="{D871BCF5-44DC-4A08-AE58-CD25D07B7BBC}"/>
              </a:ext>
            </a:extLst>
          </p:cNvPr>
          <p:cNvPicPr>
            <a:picLocks noChangeAspect="1"/>
          </p:cNvPicPr>
          <p:nvPr userDrawn="1"/>
        </p:nvPicPr>
        <p:blipFill>
          <a:blip r:embed="rId3"/>
          <a:stretch>
            <a:fillRect/>
          </a:stretch>
        </p:blipFill>
        <p:spPr>
          <a:xfrm>
            <a:off x="0" y="-1"/>
            <a:ext cx="12192000" cy="6854257"/>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3744"/>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4"/>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41556260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4009387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97" b="13402"/>
          <a:stretch/>
        </p:blipFill>
        <p:spPr>
          <a:xfrm>
            <a:off x="-3437"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7466714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971275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1166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951914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9" b="17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58040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A23B-DDBB-45AB-B80D-18B760C1D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47E6C-8B17-436F-86AF-80C13DE56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E1120-F056-4137-829F-3873CDF33F45}"/>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1FFEC1FB-8A82-4EE7-A551-81DB117E8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37AAC-3452-4203-A357-9EA31718C27F}"/>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913388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1248847" y="6268677"/>
            <a:ext cx="342993" cy="365125"/>
          </a:xfrm>
        </p:spPr>
        <p:txBody>
          <a:bodyPr/>
          <a:lstStyle>
            <a:lvl1pPr algn="just">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786110" y="6268677"/>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956005"/>
            <a:ext cx="2155825" cy="768223"/>
          </a:xfrm>
          <a:prstGeom prst="rect">
            <a:avLst/>
          </a:prstGeom>
        </p:spPr>
      </p:pic>
    </p:spTree>
    <p:extLst>
      <p:ext uri="{BB962C8B-B14F-4D97-AF65-F5344CB8AC3E}">
        <p14:creationId xmlns:p14="http://schemas.microsoft.com/office/powerpoint/2010/main" val="345873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75213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2481382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21115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65F8B0A9-3032-4863-A216-397789088C26}"/>
              </a:ext>
            </a:extLst>
          </p:cNvPr>
          <p:cNvPicPr>
            <a:picLocks noChangeAspect="1"/>
          </p:cNvPicPr>
          <p:nvPr userDrawn="1"/>
        </p:nvPicPr>
        <p:blipFill rotWithShape="1">
          <a:blip r:embed="rId2"/>
          <a:srcRect l="24580" t="1" r="12569" b="-1758"/>
          <a:stretch/>
        </p:blipFill>
        <p:spPr>
          <a:xfrm>
            <a:off x="1" y="0"/>
            <a:ext cx="6530340" cy="6971070"/>
          </a:xfrm>
          <a:prstGeom prst="rect">
            <a:avLst/>
          </a:prstGeom>
        </p:spPr>
      </p:pic>
    </p:spTree>
    <p:extLst>
      <p:ext uri="{BB962C8B-B14F-4D97-AF65-F5344CB8AC3E}">
        <p14:creationId xmlns:p14="http://schemas.microsoft.com/office/powerpoint/2010/main" val="3530910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691255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513067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577173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32552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07663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A71B-6B37-47B7-887F-CEB3D63392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29AD9B-62DB-405B-B17D-2DE2EF377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5772ED-5022-43A5-AB9B-72CEA9DB3E5D}"/>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35C50C71-F9B5-4EE0-A91B-5F2203F90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27BAB-6019-4102-8855-176508B722E4}"/>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198929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89676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04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80065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EADB-40AB-441E-85DC-272BEEA38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8D54A-874A-4965-B57C-B90BE8E99A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A0BED-CDBF-4B04-A05F-F0F9AA931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D44E3-9C86-4C03-9E47-64BBF816A376}"/>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6" name="Footer Placeholder 5">
            <a:extLst>
              <a:ext uri="{FF2B5EF4-FFF2-40B4-BE49-F238E27FC236}">
                <a16:creationId xmlns:a16="http://schemas.microsoft.com/office/drawing/2014/main" id="{8746558F-626F-4694-9BD8-DA146E40E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F8A71-989E-408E-9069-9BB52826092A}"/>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234489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5260-BD5D-48F8-A909-F5D221B7C2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82CE57-0947-4D89-9749-8A65D6BFA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1D850E-D9E4-4A08-A757-9EB7EBC34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03DA09-21AC-4A9F-AEE6-62DF10E21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7681D-C481-4D22-80E8-D16D89AA6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056FEC-DAA6-4FAB-B11D-F01CF4C08E1D}"/>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8" name="Footer Placeholder 7">
            <a:extLst>
              <a:ext uri="{FF2B5EF4-FFF2-40B4-BE49-F238E27FC236}">
                <a16:creationId xmlns:a16="http://schemas.microsoft.com/office/drawing/2014/main" id="{C2442D2B-1C33-480A-B1E5-187E085E70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2675-2DF8-48A4-934D-D0424E57B41E}"/>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149249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126D-0387-49EC-B63F-FCA1556AE8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213A4F-7074-49CB-9A73-80271D30974E}"/>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4" name="Footer Placeholder 3">
            <a:extLst>
              <a:ext uri="{FF2B5EF4-FFF2-40B4-BE49-F238E27FC236}">
                <a16:creationId xmlns:a16="http://schemas.microsoft.com/office/drawing/2014/main" id="{C4656815-7DE2-41F7-9394-AFC947AC9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367F78-9DEC-4DCF-AAF5-59D7308D3C2B}"/>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371438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AE61F5-44FD-4ABF-9B99-56A2A8D3E999}"/>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3" name="Footer Placeholder 2">
            <a:extLst>
              <a:ext uri="{FF2B5EF4-FFF2-40B4-BE49-F238E27FC236}">
                <a16:creationId xmlns:a16="http://schemas.microsoft.com/office/drawing/2014/main" id="{A7B8EE33-3F7B-497E-A6BA-7382D32217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5012E5-A105-4786-9498-46D9D6AA9E22}"/>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143049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F793-626A-4EDF-B3AF-7CB87029C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39D61B-7176-4F0F-9C57-2CE0D4BBE6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EBE31B-6C30-4107-B4B5-19E081905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5D235-5054-4D63-851A-D62B0DCB7B8B}"/>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6" name="Footer Placeholder 5">
            <a:extLst>
              <a:ext uri="{FF2B5EF4-FFF2-40B4-BE49-F238E27FC236}">
                <a16:creationId xmlns:a16="http://schemas.microsoft.com/office/drawing/2014/main" id="{7387AF65-7D8B-44C5-8B53-7E09ED41A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B866C-D26E-4258-B728-72B1DD2C38A7}"/>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305158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1948-1159-4970-8BDB-F5095930B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F8151-D0CB-4D04-B978-42B67A6EE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D5E4A-33DA-4CDB-A154-DF27E693F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8AD9E-7C11-4ABF-B0C7-5D47E1AEF1F7}"/>
              </a:ext>
            </a:extLst>
          </p:cNvPr>
          <p:cNvSpPr>
            <a:spLocks noGrp="1"/>
          </p:cNvSpPr>
          <p:nvPr>
            <p:ph type="dt" sz="half" idx="10"/>
          </p:nvPr>
        </p:nvSpPr>
        <p:spPr/>
        <p:txBody>
          <a:bodyPr/>
          <a:lstStyle/>
          <a:p>
            <a:fld id="{6A99C0BB-32BA-4DA5-84E0-1291574FA228}" type="datetimeFigureOut">
              <a:rPr lang="en-US" smtClean="0"/>
              <a:t>10/12/2021</a:t>
            </a:fld>
            <a:endParaRPr lang="en-US"/>
          </a:p>
        </p:txBody>
      </p:sp>
      <p:sp>
        <p:nvSpPr>
          <p:cNvPr id="6" name="Footer Placeholder 5">
            <a:extLst>
              <a:ext uri="{FF2B5EF4-FFF2-40B4-BE49-F238E27FC236}">
                <a16:creationId xmlns:a16="http://schemas.microsoft.com/office/drawing/2014/main" id="{8895F4E7-1C53-44CB-90CF-AD4089F7F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A12FF-6693-4338-B428-7374017323C5}"/>
              </a:ext>
            </a:extLst>
          </p:cNvPr>
          <p:cNvSpPr>
            <a:spLocks noGrp="1"/>
          </p:cNvSpPr>
          <p:nvPr>
            <p:ph type="sldNum" sz="quarter" idx="12"/>
          </p:nvPr>
        </p:nvSpPr>
        <p:spPr/>
        <p:txBody>
          <a:bodyPr/>
          <a:lstStyle/>
          <a:p>
            <a:fld id="{DE717BB5-CD5A-4120-A30C-97E334A257FC}" type="slidenum">
              <a:rPr lang="en-US" smtClean="0"/>
              <a:t>‹#›</a:t>
            </a:fld>
            <a:endParaRPr lang="en-US"/>
          </a:p>
        </p:txBody>
      </p:sp>
    </p:spTree>
    <p:extLst>
      <p:ext uri="{BB962C8B-B14F-4D97-AF65-F5344CB8AC3E}">
        <p14:creationId xmlns:p14="http://schemas.microsoft.com/office/powerpoint/2010/main" val="298945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83212-32FB-4662-9BB6-C35B9F851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B80490-954F-4778-8CBB-067215B7F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B3717-47FE-4426-8665-0C55EC155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9C0BB-32BA-4DA5-84E0-1291574FA228}" type="datetimeFigureOut">
              <a:rPr lang="en-US" smtClean="0"/>
              <a:t>10/12/2021</a:t>
            </a:fld>
            <a:endParaRPr lang="en-US"/>
          </a:p>
        </p:txBody>
      </p:sp>
      <p:sp>
        <p:nvSpPr>
          <p:cNvPr id="5" name="Footer Placeholder 4">
            <a:extLst>
              <a:ext uri="{FF2B5EF4-FFF2-40B4-BE49-F238E27FC236}">
                <a16:creationId xmlns:a16="http://schemas.microsoft.com/office/drawing/2014/main" id="{D32FCF0D-CF2C-47EB-A6ED-C195F6853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34F8A-B5AB-48BF-B88F-1592751BB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7BB5-CD5A-4120-A30C-97E334A257FC}" type="slidenum">
              <a:rPr lang="en-US" smtClean="0"/>
              <a:t>‹#›</a:t>
            </a:fld>
            <a:endParaRPr lang="en-US"/>
          </a:p>
        </p:txBody>
      </p:sp>
    </p:spTree>
    <p:extLst>
      <p:ext uri="{BB962C8B-B14F-4D97-AF65-F5344CB8AC3E}">
        <p14:creationId xmlns:p14="http://schemas.microsoft.com/office/powerpoint/2010/main" val="3234945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10/12/2021</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41244005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80" r:id="rId5"/>
    <p:sldLayoutId id="2147483681"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fema.gov/sites/default/files/documents/feam_fy21-bric-mitigation-action-portfolio.pdf"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hyperlink" Target="https://www.fema.gov/sites/default/files/documents/feam_fy21-bric-mitigation-action-portfolio.pdf"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mailto:melanie.perello@fema.dhs.gov"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raining.fema.gov/grantsmanagement/" TargetMode="External"/><Relationship Id="rId3" Type="http://schemas.openxmlformats.org/officeDocument/2006/relationships/hyperlink" Target="https://www.fema.gov/sites/default/files/2020-04/HMA_Guidance_FY15.pdf" TargetMode="External"/><Relationship Id="rId7" Type="http://schemas.openxmlformats.org/officeDocument/2006/relationships/hyperlink" Target="https://www.fema.gov/sites/default/files/documents/fema_riskmap-nature-based-solutions-guide_2021.pdf"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hyperlink" Target="https://www.fema.gov/sites/default/files/documents/fema_summary-fema-hazard-mitigation-assistance-grant-programs_032321.pdf" TargetMode="External"/><Relationship Id="rId5" Type="http://schemas.openxmlformats.org/officeDocument/2006/relationships/hyperlink" Target="https://www.fema.gov/sites/default/files/2020-07/fy15_guidance_fact_sheet_3March2015.pdf" TargetMode="External"/><Relationship Id="rId10" Type="http://schemas.openxmlformats.org/officeDocument/2006/relationships/hyperlink" Target="https://www.fema.gov/grants/mitigation/state-contacts" TargetMode="External"/><Relationship Id="rId4" Type="http://schemas.openxmlformats.org/officeDocument/2006/relationships/hyperlink" Target="https://www.fema.gov/sites/default/files/2020-07/fy15_hma_addendum.pdf" TargetMode="External"/><Relationship Id="rId9" Type="http://schemas.openxmlformats.org/officeDocument/2006/relationships/hyperlink" Target="https://www.fema.gov/grants/guidance-t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p:txBody>
          <a:bodyPr/>
          <a:lstStyle/>
          <a:p>
            <a:r>
              <a:rPr lang="en-US" dirty="0"/>
              <a:t>Hazard Mitigation Grant Program (HMGP)</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p:txBody>
          <a:bodyPr/>
          <a:lstStyle/>
          <a:p>
            <a:r>
              <a:rPr lang="en-US" dirty="0">
                <a:ea typeface="Open Sans" panose="020B0606030504020204" pitchFamily="34" charset="0"/>
                <a:cs typeface="Open Sans" panose="020B0606030504020204" pitchFamily="34" charset="0"/>
              </a:rPr>
              <a:t>Coastal States Organization</a:t>
            </a:r>
          </a:p>
          <a:p>
            <a:r>
              <a:rPr lang="en-US" dirty="0">
                <a:ea typeface="Open Sans" panose="020B0606030504020204" pitchFamily="34" charset="0"/>
                <a:cs typeface="Open Sans" panose="020B0606030504020204" pitchFamily="34" charset="0"/>
              </a:rPr>
              <a:t>Coastal Hazards, Planning, Adaptation Work Group| October 12, 2021</a:t>
            </a:r>
          </a:p>
          <a:p>
            <a:endParaRPr lang="en-US" dirty="0"/>
          </a:p>
        </p:txBody>
      </p:sp>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A70A57D-9931-4C7E-8022-066C57DD87A0}"/>
              </a:ext>
            </a:extLst>
          </p:cNvPr>
          <p:cNvSpPr/>
          <p:nvPr/>
        </p:nvSpPr>
        <p:spPr>
          <a:xfrm>
            <a:off x="4738255" y="3284891"/>
            <a:ext cx="4137891" cy="1708730"/>
          </a:xfrm>
          <a:prstGeom prst="rect">
            <a:avLst/>
          </a:prstGeom>
          <a:solidFill>
            <a:srgbClr val="63913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A6F9DF59-3713-48CA-B06E-77A1646DD3AA}"/>
              </a:ext>
            </a:extLst>
          </p:cNvPr>
          <p:cNvSpPr/>
          <p:nvPr/>
        </p:nvSpPr>
        <p:spPr>
          <a:xfrm>
            <a:off x="717755" y="1396448"/>
            <a:ext cx="6929954" cy="1734682"/>
          </a:xfrm>
          <a:prstGeom prst="rect">
            <a:avLst/>
          </a:prstGeom>
          <a:solidFill>
            <a:srgbClr val="2B528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C520DB8-B350-4DC8-B436-8DEC882EBF31}"/>
              </a:ext>
            </a:extLst>
          </p:cNvPr>
          <p:cNvSpPr>
            <a:spLocks noGrp="1"/>
          </p:cNvSpPr>
          <p:nvPr>
            <p:ph type="title"/>
          </p:nvPr>
        </p:nvSpPr>
        <p:spPr/>
        <p:txBody>
          <a:bodyPr/>
          <a:lstStyle/>
          <a:p>
            <a:r>
              <a:rPr lang="en-US">
                <a:ea typeface="+mj-lt"/>
                <a:cs typeface="+mj-lt"/>
              </a:rPr>
              <a:t>Application Process</a:t>
            </a:r>
            <a:endParaRPr lang="en-US"/>
          </a:p>
        </p:txBody>
      </p:sp>
      <p:sp>
        <p:nvSpPr>
          <p:cNvPr id="3" name="Footer Placeholder 2">
            <a:extLst>
              <a:ext uri="{FF2B5EF4-FFF2-40B4-BE49-F238E27FC236}">
                <a16:creationId xmlns:a16="http://schemas.microsoft.com/office/drawing/2014/main" id="{89440B11-1CDC-40CF-B85A-B3EDD48ACC07}"/>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F825D0AC-D690-4F9F-871F-3AB7703DBE28}"/>
              </a:ext>
            </a:extLst>
          </p:cNvPr>
          <p:cNvSpPr>
            <a:spLocks noGrp="1"/>
          </p:cNvSpPr>
          <p:nvPr>
            <p:ph type="sldNum" sz="quarter" idx="12"/>
          </p:nvPr>
        </p:nvSpPr>
        <p:spPr/>
        <p:txBody>
          <a:bodyPr/>
          <a:lstStyle/>
          <a:p>
            <a:fld id="{8FCC257D-A786-9244-9E17-CE618C8B9275}" type="slidenum">
              <a:rPr lang="en-US" smtClean="0"/>
              <a:pPr/>
              <a:t>10</a:t>
            </a:fld>
            <a:endParaRPr lang="en-US"/>
          </a:p>
        </p:txBody>
      </p:sp>
      <p:sp>
        <p:nvSpPr>
          <p:cNvPr id="15" name="TextBox 14">
            <a:extLst>
              <a:ext uri="{FF2B5EF4-FFF2-40B4-BE49-F238E27FC236}">
                <a16:creationId xmlns:a16="http://schemas.microsoft.com/office/drawing/2014/main" id="{7B5D4E10-901F-4DCD-99F2-B35273486133}"/>
              </a:ext>
            </a:extLst>
          </p:cNvPr>
          <p:cNvSpPr txBox="1"/>
          <p:nvPr/>
        </p:nvSpPr>
        <p:spPr>
          <a:xfrm>
            <a:off x="3116023" y="5171960"/>
            <a:ext cx="4590854" cy="772997"/>
          </a:xfrm>
          <a:prstGeom prst="rect">
            <a:avLst/>
          </a:prstGeom>
          <a:noFill/>
          <a:ln w="25400">
            <a:solidFill>
              <a:schemeClr val="accent6"/>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algn="ctr"/>
          </a:lstStyle>
          <a:p>
            <a:r>
              <a:rPr lang="en-US" i="1"/>
              <a:t>FEMA does not </a:t>
            </a:r>
            <a:r>
              <a:rPr lang="en-US" b="1" i="1"/>
              <a:t>select </a:t>
            </a:r>
            <a:r>
              <a:rPr lang="en-US" i="1"/>
              <a:t>projects; FEMA </a:t>
            </a:r>
            <a:r>
              <a:rPr lang="en-US" b="1" i="1"/>
              <a:t>reviews </a:t>
            </a:r>
            <a:r>
              <a:rPr lang="en-US" i="1"/>
              <a:t>and </a:t>
            </a:r>
            <a:r>
              <a:rPr lang="en-US" b="1" i="1"/>
              <a:t>funds </a:t>
            </a:r>
            <a:r>
              <a:rPr lang="en-US" i="1"/>
              <a:t>projects submitted by applicants.</a:t>
            </a:r>
          </a:p>
        </p:txBody>
      </p:sp>
      <p:sp>
        <p:nvSpPr>
          <p:cNvPr id="5" name="Rectangle 4">
            <a:extLst>
              <a:ext uri="{FF2B5EF4-FFF2-40B4-BE49-F238E27FC236}">
                <a16:creationId xmlns:a16="http://schemas.microsoft.com/office/drawing/2014/main" id="{FA97203D-FE96-4FDC-918E-720BEA9B062F}"/>
              </a:ext>
            </a:extLst>
          </p:cNvPr>
          <p:cNvSpPr/>
          <p:nvPr/>
        </p:nvSpPr>
        <p:spPr>
          <a:xfrm>
            <a:off x="2290619" y="2257378"/>
            <a:ext cx="1071419" cy="405205"/>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a:solidFill>
                  <a:schemeClr val="bg1"/>
                </a:solidFill>
              </a:rPr>
              <a:t>State Agencies</a:t>
            </a:r>
          </a:p>
        </p:txBody>
      </p:sp>
      <p:sp>
        <p:nvSpPr>
          <p:cNvPr id="16" name="Rectangle 15">
            <a:extLst>
              <a:ext uri="{FF2B5EF4-FFF2-40B4-BE49-F238E27FC236}">
                <a16:creationId xmlns:a16="http://schemas.microsoft.com/office/drawing/2014/main" id="{DF6D2995-9994-422C-A373-0A9101B4F5FB}"/>
              </a:ext>
            </a:extLst>
          </p:cNvPr>
          <p:cNvSpPr/>
          <p:nvPr/>
        </p:nvSpPr>
        <p:spPr>
          <a:xfrm>
            <a:off x="775855" y="2117799"/>
            <a:ext cx="1394689" cy="684362"/>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Federally Recognized Tribes</a:t>
            </a:r>
          </a:p>
        </p:txBody>
      </p:sp>
      <p:sp>
        <p:nvSpPr>
          <p:cNvPr id="17" name="Rectangle 16">
            <a:extLst>
              <a:ext uri="{FF2B5EF4-FFF2-40B4-BE49-F238E27FC236}">
                <a16:creationId xmlns:a16="http://schemas.microsoft.com/office/drawing/2014/main" id="{F26AC509-9527-4D24-834A-70CC0B428B1F}"/>
              </a:ext>
            </a:extLst>
          </p:cNvPr>
          <p:cNvSpPr/>
          <p:nvPr/>
        </p:nvSpPr>
        <p:spPr>
          <a:xfrm>
            <a:off x="3479404" y="2146554"/>
            <a:ext cx="1397395" cy="626852"/>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Private </a:t>
            </a:r>
            <a:br>
              <a:rPr lang="en-US" sz="1600" b="1">
                <a:solidFill>
                  <a:schemeClr val="bg1"/>
                </a:solidFill>
              </a:rPr>
            </a:br>
            <a:r>
              <a:rPr lang="en-US" sz="1600" b="1">
                <a:solidFill>
                  <a:schemeClr val="bg1"/>
                </a:solidFill>
              </a:rPr>
              <a:t>Non-Profits</a:t>
            </a:r>
          </a:p>
        </p:txBody>
      </p:sp>
      <p:sp>
        <p:nvSpPr>
          <p:cNvPr id="18" name="Rectangle 17">
            <a:extLst>
              <a:ext uri="{FF2B5EF4-FFF2-40B4-BE49-F238E27FC236}">
                <a16:creationId xmlns:a16="http://schemas.microsoft.com/office/drawing/2014/main" id="{97F025CD-5407-4F21-91F1-F04632FB680D}"/>
              </a:ext>
            </a:extLst>
          </p:cNvPr>
          <p:cNvSpPr/>
          <p:nvPr/>
        </p:nvSpPr>
        <p:spPr>
          <a:xfrm>
            <a:off x="4719781" y="2239168"/>
            <a:ext cx="1383339" cy="441624"/>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Tribal Agencies</a:t>
            </a:r>
          </a:p>
        </p:txBody>
      </p:sp>
      <p:sp>
        <p:nvSpPr>
          <p:cNvPr id="19" name="Rectangle 18">
            <a:extLst>
              <a:ext uri="{FF2B5EF4-FFF2-40B4-BE49-F238E27FC236}">
                <a16:creationId xmlns:a16="http://schemas.microsoft.com/office/drawing/2014/main" id="{61FAE58C-132F-4AED-BF4F-32EC7B2CD617}"/>
              </a:ext>
            </a:extLst>
          </p:cNvPr>
          <p:cNvSpPr/>
          <p:nvPr/>
        </p:nvSpPr>
        <p:spPr>
          <a:xfrm>
            <a:off x="6105236" y="2189686"/>
            <a:ext cx="1523037" cy="540588"/>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Local Gov/ Communities</a:t>
            </a:r>
          </a:p>
        </p:txBody>
      </p:sp>
      <p:sp>
        <p:nvSpPr>
          <p:cNvPr id="10" name="TextBox 9">
            <a:extLst>
              <a:ext uri="{FF2B5EF4-FFF2-40B4-BE49-F238E27FC236}">
                <a16:creationId xmlns:a16="http://schemas.microsoft.com/office/drawing/2014/main" id="{F96ED3AD-6909-4EF9-B878-59BADE7512F2}"/>
              </a:ext>
            </a:extLst>
          </p:cNvPr>
          <p:cNvSpPr txBox="1"/>
          <p:nvPr/>
        </p:nvSpPr>
        <p:spPr>
          <a:xfrm>
            <a:off x="810038" y="1494100"/>
            <a:ext cx="673873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5188"/>
                </a:solidFill>
                <a:latin typeface="+mj-lt"/>
              </a:rPr>
              <a:t>Subapplicants</a:t>
            </a:r>
          </a:p>
        </p:txBody>
      </p:sp>
      <p:sp>
        <p:nvSpPr>
          <p:cNvPr id="20" name="Rectangle 19">
            <a:extLst>
              <a:ext uri="{FF2B5EF4-FFF2-40B4-BE49-F238E27FC236}">
                <a16:creationId xmlns:a16="http://schemas.microsoft.com/office/drawing/2014/main" id="{869EFE58-3077-4A4A-9ED0-EF653544CA46}"/>
              </a:ext>
            </a:extLst>
          </p:cNvPr>
          <p:cNvSpPr/>
          <p:nvPr/>
        </p:nvSpPr>
        <p:spPr>
          <a:xfrm>
            <a:off x="7556568" y="4030610"/>
            <a:ext cx="1264168" cy="583720"/>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Territories</a:t>
            </a:r>
          </a:p>
        </p:txBody>
      </p:sp>
      <p:sp>
        <p:nvSpPr>
          <p:cNvPr id="21" name="Rectangle 20">
            <a:extLst>
              <a:ext uri="{FF2B5EF4-FFF2-40B4-BE49-F238E27FC236}">
                <a16:creationId xmlns:a16="http://schemas.microsoft.com/office/drawing/2014/main" id="{F8BB58DC-5429-4398-8766-1F28F855E799}"/>
              </a:ext>
            </a:extLst>
          </p:cNvPr>
          <p:cNvSpPr/>
          <p:nvPr/>
        </p:nvSpPr>
        <p:spPr>
          <a:xfrm>
            <a:off x="6245005" y="4044986"/>
            <a:ext cx="1245693" cy="554969"/>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States</a:t>
            </a:r>
          </a:p>
        </p:txBody>
      </p:sp>
      <p:sp>
        <p:nvSpPr>
          <p:cNvPr id="22" name="Rectangle 21">
            <a:extLst>
              <a:ext uri="{FF2B5EF4-FFF2-40B4-BE49-F238E27FC236}">
                <a16:creationId xmlns:a16="http://schemas.microsoft.com/office/drawing/2014/main" id="{6AEB1C08-5DC6-4678-9839-2055DF795F01}"/>
              </a:ext>
            </a:extLst>
          </p:cNvPr>
          <p:cNvSpPr/>
          <p:nvPr/>
        </p:nvSpPr>
        <p:spPr>
          <a:xfrm>
            <a:off x="4776418" y="3980289"/>
            <a:ext cx="1411948" cy="684362"/>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a:solidFill>
                  <a:schemeClr val="bg1"/>
                </a:solidFill>
              </a:rPr>
              <a:t>Federally Recognized Tribes</a:t>
            </a:r>
          </a:p>
        </p:txBody>
      </p:sp>
      <p:cxnSp>
        <p:nvCxnSpPr>
          <p:cNvPr id="26" name="Straight Connector 25">
            <a:extLst>
              <a:ext uri="{FF2B5EF4-FFF2-40B4-BE49-F238E27FC236}">
                <a16:creationId xmlns:a16="http://schemas.microsoft.com/office/drawing/2014/main" id="{3BD8CBF1-BB46-4621-B06C-6C790687C444}"/>
              </a:ext>
            </a:extLst>
          </p:cNvPr>
          <p:cNvCxnSpPr>
            <a:cxnSpLocks/>
          </p:cNvCxnSpPr>
          <p:nvPr/>
        </p:nvCxnSpPr>
        <p:spPr>
          <a:xfrm>
            <a:off x="2142836" y="1914238"/>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EE4F88-A9C3-4C25-B98A-F3E199A7C83B}"/>
              </a:ext>
            </a:extLst>
          </p:cNvPr>
          <p:cNvCxnSpPr>
            <a:cxnSpLocks/>
          </p:cNvCxnSpPr>
          <p:nvPr/>
        </p:nvCxnSpPr>
        <p:spPr>
          <a:xfrm>
            <a:off x="3486730" y="1914238"/>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E6C7FE0-78E9-4FD1-85E3-5A2F6F85625F}"/>
              </a:ext>
            </a:extLst>
          </p:cNvPr>
          <p:cNvCxnSpPr>
            <a:cxnSpLocks/>
          </p:cNvCxnSpPr>
          <p:nvPr/>
        </p:nvCxnSpPr>
        <p:spPr>
          <a:xfrm>
            <a:off x="4867560" y="1914238"/>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8E9D5B2-584C-4042-98D4-94385BCB9DFE}"/>
              </a:ext>
            </a:extLst>
          </p:cNvPr>
          <p:cNvCxnSpPr>
            <a:cxnSpLocks/>
          </p:cNvCxnSpPr>
          <p:nvPr/>
        </p:nvCxnSpPr>
        <p:spPr>
          <a:xfrm>
            <a:off x="6100617" y="1914238"/>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sp>
        <p:nvSpPr>
          <p:cNvPr id="30" name="Arrow: Bent-Up 29">
            <a:extLst>
              <a:ext uri="{FF2B5EF4-FFF2-40B4-BE49-F238E27FC236}">
                <a16:creationId xmlns:a16="http://schemas.microsoft.com/office/drawing/2014/main" id="{637D7579-6001-4A8F-B62A-9F9710149875}"/>
              </a:ext>
            </a:extLst>
          </p:cNvPr>
          <p:cNvSpPr/>
          <p:nvPr/>
        </p:nvSpPr>
        <p:spPr>
          <a:xfrm rot="16200000" flipH="1" flipV="1">
            <a:off x="3827067" y="3445502"/>
            <a:ext cx="1153398" cy="526950"/>
          </a:xfrm>
          <a:prstGeom prst="bentUpArrow">
            <a:avLst/>
          </a:prstGeom>
          <a:solidFill>
            <a:srgbClr val="0051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4F35FB66-41BF-4C34-B183-19516F498DF4}"/>
              </a:ext>
            </a:extLst>
          </p:cNvPr>
          <p:cNvSpPr txBox="1"/>
          <p:nvPr/>
        </p:nvSpPr>
        <p:spPr>
          <a:xfrm>
            <a:off x="4820479" y="3370801"/>
            <a:ext cx="396571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639130"/>
                </a:solidFill>
                <a:latin typeface="+mj-lt"/>
              </a:rPr>
              <a:t>Applicants</a:t>
            </a:r>
          </a:p>
        </p:txBody>
      </p:sp>
      <p:sp>
        <p:nvSpPr>
          <p:cNvPr id="7" name="Rectangle 6">
            <a:extLst>
              <a:ext uri="{FF2B5EF4-FFF2-40B4-BE49-F238E27FC236}">
                <a16:creationId xmlns:a16="http://schemas.microsoft.com/office/drawing/2014/main" id="{ECF91D0B-B51A-4C90-BDC5-72AAE3490C16}"/>
              </a:ext>
            </a:extLst>
          </p:cNvPr>
          <p:cNvSpPr/>
          <p:nvPr/>
        </p:nvSpPr>
        <p:spPr>
          <a:xfrm>
            <a:off x="8993806" y="4989444"/>
            <a:ext cx="2959100" cy="1138030"/>
          </a:xfrm>
          <a:prstGeom prst="rect">
            <a:avLst/>
          </a:prstGeom>
          <a:solidFill>
            <a:schemeClr val="accent2">
              <a:lumMod val="20000"/>
              <a:lumOff val="80000"/>
            </a:schemeClr>
          </a:solidFill>
          <a:ln w="19050">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5" name="Picture 34" descr="Qr code&#10;&#10;Description automatically generated">
            <a:extLst>
              <a:ext uri="{FF2B5EF4-FFF2-40B4-BE49-F238E27FC236}">
                <a16:creationId xmlns:a16="http://schemas.microsoft.com/office/drawing/2014/main" id="{084742D6-2EE3-425B-9E55-A3ACD68344EA}"/>
              </a:ext>
            </a:extLst>
          </p:cNvPr>
          <p:cNvPicPr>
            <a:picLocks noChangeAspect="1"/>
          </p:cNvPicPr>
          <p:nvPr/>
        </p:nvPicPr>
        <p:blipFill>
          <a:blip r:embed="rId2"/>
          <a:stretch>
            <a:fillRect/>
          </a:stretch>
        </p:blipFill>
        <p:spPr>
          <a:xfrm>
            <a:off x="9108761" y="5081654"/>
            <a:ext cx="2715544" cy="962698"/>
          </a:xfrm>
          <a:prstGeom prst="rect">
            <a:avLst/>
          </a:prstGeom>
        </p:spPr>
      </p:pic>
      <p:cxnSp>
        <p:nvCxnSpPr>
          <p:cNvPr id="36" name="Straight Connector 35">
            <a:extLst>
              <a:ext uri="{FF2B5EF4-FFF2-40B4-BE49-F238E27FC236}">
                <a16:creationId xmlns:a16="http://schemas.microsoft.com/office/drawing/2014/main" id="{2F382BA1-B73B-42E9-8F2F-9BBE5D625FF6}"/>
              </a:ext>
            </a:extLst>
          </p:cNvPr>
          <p:cNvCxnSpPr>
            <a:cxnSpLocks/>
          </p:cNvCxnSpPr>
          <p:nvPr/>
        </p:nvCxnSpPr>
        <p:spPr>
          <a:xfrm>
            <a:off x="6234545" y="3777525"/>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45E6642-B799-4BD4-8560-E61877A006E9}"/>
              </a:ext>
            </a:extLst>
          </p:cNvPr>
          <p:cNvCxnSpPr>
            <a:cxnSpLocks/>
          </p:cNvCxnSpPr>
          <p:nvPr/>
        </p:nvCxnSpPr>
        <p:spPr>
          <a:xfrm>
            <a:off x="7504543" y="3777525"/>
            <a:ext cx="0" cy="1089891"/>
          </a:xfrm>
          <a:prstGeom prst="line">
            <a:avLst/>
          </a:prstGeom>
          <a:ln w="12700">
            <a:solidFill>
              <a:srgbClr val="F8F8F8"/>
            </a:solidFill>
          </a:ln>
        </p:spPr>
        <p:style>
          <a:lnRef idx="2">
            <a:schemeClr val="accent1"/>
          </a:lnRef>
          <a:fillRef idx="0">
            <a:schemeClr val="accent1"/>
          </a:fillRef>
          <a:effectRef idx="1">
            <a:schemeClr val="accent1"/>
          </a:effectRef>
          <a:fontRef idx="minor">
            <a:schemeClr val="tx1"/>
          </a:fontRef>
        </p:style>
      </p:cxnSp>
      <p:sp>
        <p:nvSpPr>
          <p:cNvPr id="38" name="Arrow: Bent-Up 37">
            <a:extLst>
              <a:ext uri="{FF2B5EF4-FFF2-40B4-BE49-F238E27FC236}">
                <a16:creationId xmlns:a16="http://schemas.microsoft.com/office/drawing/2014/main" id="{224C81B7-AFD4-47F1-87E1-0DC6B3E95CAE}"/>
              </a:ext>
            </a:extLst>
          </p:cNvPr>
          <p:cNvSpPr/>
          <p:nvPr/>
        </p:nvSpPr>
        <p:spPr>
          <a:xfrm rot="16200000" flipH="1" flipV="1">
            <a:off x="7867977" y="4855410"/>
            <a:ext cx="1153398" cy="526950"/>
          </a:xfrm>
          <a:prstGeom prst="bentUpArrow">
            <a:avLst>
              <a:gd name="adj1" fmla="val 25000"/>
              <a:gd name="adj2" fmla="val 25000"/>
              <a:gd name="adj3" fmla="val 25000"/>
            </a:avLst>
          </a:prstGeom>
          <a:solidFill>
            <a:srgbClr val="63913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6109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05BDA-B4ED-40F7-B4E8-3BEA26D96668}"/>
              </a:ext>
            </a:extLst>
          </p:cNvPr>
          <p:cNvSpPr>
            <a:spLocks noGrp="1"/>
          </p:cNvSpPr>
          <p:nvPr>
            <p:ph idx="1"/>
          </p:nvPr>
        </p:nvSpPr>
        <p:spPr>
          <a:xfrm>
            <a:off x="1278384" y="2112885"/>
            <a:ext cx="9037467" cy="3517526"/>
          </a:xfrm>
        </p:spPr>
        <p:txBody>
          <a:bodyPr vert="horz" lIns="91440" tIns="45720" rIns="91440" bIns="45720" rtlCol="0" anchor="t">
            <a:normAutofit lnSpcReduction="10000"/>
          </a:bodyPr>
          <a:lstStyle/>
          <a:p>
            <a:pPr indent="-347345"/>
            <a:r>
              <a:rPr lang="en-US" sz="2400" dirty="0">
                <a:ea typeface="+mn-lt"/>
                <a:cs typeface="+mn-lt"/>
              </a:rPr>
              <a:t>Applicants and Subapplicants need an approved mitigation plan</a:t>
            </a:r>
          </a:p>
          <a:p>
            <a:pPr lvl="1" indent="-347345"/>
            <a:r>
              <a:rPr lang="en-US" sz="2200" dirty="0">
                <a:ea typeface="+mn-lt"/>
                <a:cs typeface="+mn-lt"/>
              </a:rPr>
              <a:t>Projects must be consistent with plan goals</a:t>
            </a:r>
          </a:p>
          <a:p>
            <a:pPr indent="-347345"/>
            <a:endParaRPr lang="en-US" sz="2400" dirty="0">
              <a:ea typeface="+mn-lt"/>
              <a:cs typeface="+mn-lt"/>
            </a:endParaRPr>
          </a:p>
          <a:p>
            <a:pPr indent="-347345"/>
            <a:r>
              <a:rPr lang="en-US" sz="2400" dirty="0">
                <a:ea typeface="+mn-lt"/>
                <a:cs typeface="+mn-lt"/>
              </a:rPr>
              <a:t>Applications must include:</a:t>
            </a:r>
          </a:p>
          <a:p>
            <a:pPr lvl="1" indent="-347345"/>
            <a:r>
              <a:rPr lang="en-US" dirty="0">
                <a:ea typeface="+mn-lt"/>
                <a:cs typeface="+mn-lt"/>
              </a:rPr>
              <a:t>Scope of work, project schedule and budget</a:t>
            </a:r>
          </a:p>
          <a:p>
            <a:pPr lvl="1" indent="-347345"/>
            <a:r>
              <a:rPr lang="en-US" dirty="0">
                <a:ea typeface="+mn-lt"/>
                <a:cs typeface="+mn-lt"/>
              </a:rPr>
              <a:t>Environmental and historical preservation </a:t>
            </a:r>
          </a:p>
          <a:p>
            <a:pPr lvl="1" indent="-347345"/>
            <a:r>
              <a:rPr lang="en-US" dirty="0">
                <a:ea typeface="+mn-lt"/>
                <a:cs typeface="+mn-lt"/>
              </a:rPr>
              <a:t>25% non-federal match </a:t>
            </a:r>
          </a:p>
          <a:p>
            <a:pPr lvl="1" indent="-347345"/>
            <a:r>
              <a:rPr lang="en-US" dirty="0">
                <a:ea typeface="+mn-lt"/>
                <a:cs typeface="+mn-lt"/>
              </a:rPr>
              <a:t>Cost effectiveness (Benefit Cost Analysis)</a:t>
            </a:r>
          </a:p>
          <a:p>
            <a:pPr lvl="1" indent="-347345"/>
            <a:endParaRPr lang="en-US" dirty="0"/>
          </a:p>
        </p:txBody>
      </p:sp>
      <p:sp>
        <p:nvSpPr>
          <p:cNvPr id="3" name="Title 2">
            <a:extLst>
              <a:ext uri="{FF2B5EF4-FFF2-40B4-BE49-F238E27FC236}">
                <a16:creationId xmlns:a16="http://schemas.microsoft.com/office/drawing/2014/main" id="{23F2627D-8BA9-48B7-AADC-AA57DCDF31C9}"/>
              </a:ext>
            </a:extLst>
          </p:cNvPr>
          <p:cNvSpPr>
            <a:spLocks noGrp="1"/>
          </p:cNvSpPr>
          <p:nvPr>
            <p:ph type="title"/>
          </p:nvPr>
        </p:nvSpPr>
        <p:spPr/>
        <p:txBody>
          <a:bodyPr/>
          <a:lstStyle/>
          <a:p>
            <a:r>
              <a:rPr lang="en-US" dirty="0"/>
              <a:t>HMGP Eligibility Criteria</a:t>
            </a:r>
          </a:p>
        </p:txBody>
      </p:sp>
      <p:sp>
        <p:nvSpPr>
          <p:cNvPr id="4" name="Slide Number Placeholder 3">
            <a:extLst>
              <a:ext uri="{FF2B5EF4-FFF2-40B4-BE49-F238E27FC236}">
                <a16:creationId xmlns:a16="http://schemas.microsoft.com/office/drawing/2014/main" id="{E336DCD1-3E7F-4152-B069-5C18DDB4E00B}"/>
              </a:ext>
            </a:extLst>
          </p:cNvPr>
          <p:cNvSpPr>
            <a:spLocks noGrp="1"/>
          </p:cNvSpPr>
          <p:nvPr>
            <p:ph type="sldNum" sz="quarter" idx="12"/>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just"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8950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normAutofit/>
          </a:bodyPr>
          <a:lstStyle/>
          <a:p>
            <a:r>
              <a:rPr lang="en-US" dirty="0"/>
              <a:t>How can HMGP help my community?</a:t>
            </a:r>
          </a:p>
        </p:txBody>
      </p:sp>
      <p:sp>
        <p:nvSpPr>
          <p:cNvPr id="3" name="Text Placeholder 2">
            <a:extLst>
              <a:ext uri="{FF2B5EF4-FFF2-40B4-BE49-F238E27FC236}">
                <a16:creationId xmlns:a16="http://schemas.microsoft.com/office/drawing/2014/main" id="{595C2D88-F299-B447-A67E-98CF51252610}"/>
              </a:ext>
            </a:extLst>
          </p:cNvPr>
          <p:cNvSpPr>
            <a:spLocks noGrp="1"/>
          </p:cNvSpPr>
          <p:nvPr>
            <p:ph type="body" sz="quarter" idx="10"/>
          </p:nvPr>
        </p:nvSpPr>
        <p:spPr>
          <a:xfrm>
            <a:off x="745067" y="3310128"/>
            <a:ext cx="10708748" cy="1148366"/>
          </a:xfrm>
        </p:spPr>
        <p:txBody>
          <a:bodyPr/>
          <a:lstStyle/>
          <a:p>
            <a:r>
              <a:rPr lang="en-US" dirty="0"/>
              <a:t>Eligible Projects and Activities</a:t>
            </a:r>
          </a:p>
        </p:txBody>
      </p:sp>
    </p:spTree>
    <p:extLst>
      <p:ext uri="{BB962C8B-B14F-4D97-AF65-F5344CB8AC3E}">
        <p14:creationId xmlns:p14="http://schemas.microsoft.com/office/powerpoint/2010/main" val="114399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FCEB9C-F1B3-4EAF-857C-C97E89618748}"/>
              </a:ext>
            </a:extLst>
          </p:cNvPr>
          <p:cNvSpPr/>
          <p:nvPr/>
        </p:nvSpPr>
        <p:spPr>
          <a:xfrm>
            <a:off x="717755" y="1795466"/>
            <a:ext cx="5152103" cy="3851664"/>
          </a:xfrm>
          <a:prstGeom prst="rect">
            <a:avLst/>
          </a:prstGeom>
          <a:solidFill>
            <a:srgbClr val="2B528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992BB4D-7812-4BDF-A66C-720ADE89F63E}"/>
              </a:ext>
            </a:extLst>
          </p:cNvPr>
          <p:cNvCxnSpPr/>
          <p:nvPr/>
        </p:nvCxnSpPr>
        <p:spPr>
          <a:xfrm>
            <a:off x="885893" y="3369955"/>
            <a:ext cx="483747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EA21850-C7A6-4124-946C-CF6C81F69D21}"/>
              </a:ext>
            </a:extLst>
          </p:cNvPr>
          <p:cNvSpPr/>
          <p:nvPr/>
        </p:nvSpPr>
        <p:spPr>
          <a:xfrm>
            <a:off x="6263793" y="1801419"/>
            <a:ext cx="5177503" cy="1812108"/>
          </a:xfrm>
          <a:prstGeom prst="rect">
            <a:avLst/>
          </a:prstGeom>
          <a:solidFill>
            <a:srgbClr val="63913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a:t>HMGP Funding Categories</a:t>
            </a:r>
            <a:endParaRPr lang="en-US">
              <a:solidFill>
                <a:schemeClr val="tx1"/>
              </a:solidFill>
            </a:endParaRP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2"/>
          </p:nvPr>
        </p:nvSpPr>
        <p:spPr>
          <a:xfrm>
            <a:off x="11248847" y="6254390"/>
            <a:ext cx="431876" cy="365125"/>
          </a:xfrm>
        </p:spPr>
        <p:txBody>
          <a:bodyPr/>
          <a:lstStyle/>
          <a:p>
            <a:fld id="{8FCC257D-A786-9244-9E17-CE618C8B9275}" type="slidenum">
              <a:rPr lang="en-US" smtClean="0"/>
              <a:t>13</a:t>
            </a:fld>
            <a:endParaRPr lang="en-US"/>
          </a:p>
        </p:txBody>
      </p:sp>
      <p:sp>
        <p:nvSpPr>
          <p:cNvPr id="32" name="Rectangle: Rounded Corners 31">
            <a:extLst>
              <a:ext uri="{FF2B5EF4-FFF2-40B4-BE49-F238E27FC236}">
                <a16:creationId xmlns:a16="http://schemas.microsoft.com/office/drawing/2014/main" id="{BD24A193-C9AC-4E04-80BF-07B3142F15AD}"/>
              </a:ext>
            </a:extLst>
          </p:cNvPr>
          <p:cNvSpPr/>
          <p:nvPr/>
        </p:nvSpPr>
        <p:spPr>
          <a:xfrm>
            <a:off x="830768" y="2250217"/>
            <a:ext cx="4994787" cy="111973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600" u="sng">
                <a:solidFill>
                  <a:schemeClr val="bg1"/>
                </a:solidFill>
              </a:rPr>
              <a:t>Advance Assistance</a:t>
            </a:r>
          </a:p>
          <a:p>
            <a:pPr algn="ctr"/>
            <a:r>
              <a:rPr lang="en-US" sz="1600">
                <a:solidFill>
                  <a:schemeClr val="bg1"/>
                </a:solidFill>
              </a:rPr>
              <a:t>Develop mitigation strategies and obtain data </a:t>
            </a:r>
          </a:p>
          <a:p>
            <a:pPr algn="ctr"/>
            <a:r>
              <a:rPr lang="en-US" sz="1600">
                <a:solidFill>
                  <a:schemeClr val="bg1"/>
                </a:solidFill>
              </a:rPr>
              <a:t>to prioritize, select, and develop complete </a:t>
            </a:r>
          </a:p>
          <a:p>
            <a:pPr algn="ctr"/>
            <a:r>
              <a:rPr lang="en-US" sz="1600">
                <a:solidFill>
                  <a:schemeClr val="bg1"/>
                </a:solidFill>
              </a:rPr>
              <a:t>HMGP applications</a:t>
            </a:r>
          </a:p>
        </p:txBody>
      </p:sp>
      <p:sp>
        <p:nvSpPr>
          <p:cNvPr id="35" name="Rectangle: Rounded Corners 34">
            <a:extLst>
              <a:ext uri="{FF2B5EF4-FFF2-40B4-BE49-F238E27FC236}">
                <a16:creationId xmlns:a16="http://schemas.microsoft.com/office/drawing/2014/main" id="{EEF1DA2F-AC28-4C22-8E06-06C1993FFE49}"/>
              </a:ext>
            </a:extLst>
          </p:cNvPr>
          <p:cNvSpPr/>
          <p:nvPr/>
        </p:nvSpPr>
        <p:spPr>
          <a:xfrm>
            <a:off x="6699529" y="2259820"/>
            <a:ext cx="4302625" cy="117188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600">
                <a:solidFill>
                  <a:schemeClr val="bg1"/>
                </a:solidFill>
              </a:rPr>
              <a:t>Planning activities can include assessing risk, updating the mitigation strategy, and promoting resilience to reflect current </a:t>
            </a:r>
          </a:p>
          <a:p>
            <a:pPr algn="ctr"/>
            <a:r>
              <a:rPr lang="en-US" sz="1600">
                <a:solidFill>
                  <a:schemeClr val="bg1"/>
                </a:solidFill>
              </a:rPr>
              <a:t>disaster recovery goals</a:t>
            </a:r>
          </a:p>
        </p:txBody>
      </p:sp>
      <p:sp>
        <p:nvSpPr>
          <p:cNvPr id="36" name="Rectangle: Rounded Corners 35">
            <a:extLst>
              <a:ext uri="{FF2B5EF4-FFF2-40B4-BE49-F238E27FC236}">
                <a16:creationId xmlns:a16="http://schemas.microsoft.com/office/drawing/2014/main" id="{864C42CB-4D1E-4C6D-BA02-C4B27F4A4D31}"/>
              </a:ext>
            </a:extLst>
          </p:cNvPr>
          <p:cNvSpPr/>
          <p:nvPr/>
        </p:nvSpPr>
        <p:spPr>
          <a:xfrm>
            <a:off x="6926024" y="4472589"/>
            <a:ext cx="3819262" cy="1213024"/>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b="1">
                <a:solidFill>
                  <a:schemeClr val="bg1"/>
                </a:solidFill>
              </a:rPr>
              <a:t>Management</a:t>
            </a:r>
          </a:p>
          <a:p>
            <a:pPr algn="ctr"/>
            <a:r>
              <a:rPr lang="en-US">
                <a:solidFill>
                  <a:schemeClr val="bg1"/>
                </a:solidFill>
              </a:rPr>
              <a:t>15% of HMGP award for indirect costs and administrative expenses incurred in administering an award</a:t>
            </a:r>
          </a:p>
        </p:txBody>
      </p:sp>
      <p:sp>
        <p:nvSpPr>
          <p:cNvPr id="39" name="Rectangle: Rounded Corners 38">
            <a:extLst>
              <a:ext uri="{FF2B5EF4-FFF2-40B4-BE49-F238E27FC236}">
                <a16:creationId xmlns:a16="http://schemas.microsoft.com/office/drawing/2014/main" id="{D284E3B1-C430-4740-95B1-70508E709B16}"/>
              </a:ext>
            </a:extLst>
          </p:cNvPr>
          <p:cNvSpPr/>
          <p:nvPr/>
        </p:nvSpPr>
        <p:spPr>
          <a:xfrm>
            <a:off x="799494" y="4552748"/>
            <a:ext cx="4994787" cy="97449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u="sng">
                <a:solidFill>
                  <a:schemeClr val="bg1"/>
                </a:solidFill>
              </a:rPr>
              <a:t>Regular HMGP Projects</a:t>
            </a:r>
          </a:p>
          <a:p>
            <a:pPr algn="ctr"/>
            <a:r>
              <a:rPr lang="en-US" sz="1600">
                <a:solidFill>
                  <a:schemeClr val="bg1"/>
                </a:solidFill>
              </a:rPr>
              <a:t>Projects that increase resilience and public safety, reduce injuries and loss of life, and reduce damages</a:t>
            </a:r>
          </a:p>
        </p:txBody>
      </p:sp>
      <p:sp>
        <p:nvSpPr>
          <p:cNvPr id="41" name="Rectangle: Rounded Corners 40">
            <a:extLst>
              <a:ext uri="{FF2B5EF4-FFF2-40B4-BE49-F238E27FC236}">
                <a16:creationId xmlns:a16="http://schemas.microsoft.com/office/drawing/2014/main" id="{F489B1AB-7BEA-4E78-9CC5-F461C6E7A0C6}"/>
              </a:ext>
            </a:extLst>
          </p:cNvPr>
          <p:cNvSpPr/>
          <p:nvPr/>
        </p:nvSpPr>
        <p:spPr>
          <a:xfrm>
            <a:off x="885893" y="3369955"/>
            <a:ext cx="4939662" cy="118279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u="sng">
                <a:solidFill>
                  <a:schemeClr val="bg1"/>
                </a:solidFill>
              </a:rPr>
              <a:t>5% Initiative</a:t>
            </a:r>
          </a:p>
          <a:p>
            <a:pPr algn="ctr"/>
            <a:r>
              <a:rPr lang="en-US" sz="1600">
                <a:solidFill>
                  <a:schemeClr val="bg1"/>
                </a:solidFill>
              </a:rPr>
              <a:t>Up to 5% of HMGP funds can be set aside for mitigation activities difficult to evaluate using </a:t>
            </a:r>
          </a:p>
          <a:p>
            <a:pPr algn="ctr"/>
            <a:r>
              <a:rPr lang="en-US" sz="1600">
                <a:solidFill>
                  <a:schemeClr val="bg1"/>
                </a:solidFill>
              </a:rPr>
              <a:t>FEMA-approved cost-effectiveness methodologies</a:t>
            </a:r>
          </a:p>
        </p:txBody>
      </p:sp>
      <p:cxnSp>
        <p:nvCxnSpPr>
          <p:cNvPr id="21" name="Straight Connector 20">
            <a:extLst>
              <a:ext uri="{FF2B5EF4-FFF2-40B4-BE49-F238E27FC236}">
                <a16:creationId xmlns:a16="http://schemas.microsoft.com/office/drawing/2014/main" id="{FDE9094E-2B67-4497-A020-10FBF7C06046}"/>
              </a:ext>
            </a:extLst>
          </p:cNvPr>
          <p:cNvCxnSpPr/>
          <p:nvPr/>
        </p:nvCxnSpPr>
        <p:spPr>
          <a:xfrm>
            <a:off x="860321" y="4562834"/>
            <a:ext cx="483747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C11D032-AC24-478A-BFBC-D363ECE38FB3}"/>
              </a:ext>
            </a:extLst>
          </p:cNvPr>
          <p:cNvSpPr/>
          <p:nvPr/>
        </p:nvSpPr>
        <p:spPr>
          <a:xfrm>
            <a:off x="6323371" y="2233000"/>
            <a:ext cx="5045587" cy="1301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E8F00BAA-163A-400F-BB31-1B837F34D9EC}"/>
              </a:ext>
            </a:extLst>
          </p:cNvPr>
          <p:cNvSpPr/>
          <p:nvPr/>
        </p:nvSpPr>
        <p:spPr>
          <a:xfrm>
            <a:off x="801305" y="2237916"/>
            <a:ext cx="4994787" cy="3333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B162F319-9D91-4774-94E5-7704FCB57956}"/>
              </a:ext>
            </a:extLst>
          </p:cNvPr>
          <p:cNvSpPr/>
          <p:nvPr/>
        </p:nvSpPr>
        <p:spPr>
          <a:xfrm>
            <a:off x="6263793" y="3757836"/>
            <a:ext cx="5177503" cy="1895572"/>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0E0ABA60-EF7A-4015-AB4A-355214C9A434}"/>
              </a:ext>
            </a:extLst>
          </p:cNvPr>
          <p:cNvSpPr/>
          <p:nvPr/>
        </p:nvSpPr>
        <p:spPr>
          <a:xfrm>
            <a:off x="6795301" y="4317066"/>
            <a:ext cx="4111079" cy="1035584"/>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600">
                <a:solidFill>
                  <a:schemeClr val="bg1"/>
                </a:solidFill>
              </a:rPr>
              <a:t>Indirect costs and administrative expenses that are reasonably incurred in administering an award or subaward</a:t>
            </a:r>
          </a:p>
        </p:txBody>
      </p:sp>
      <p:sp>
        <p:nvSpPr>
          <p:cNvPr id="27" name="Rectangle 26">
            <a:extLst>
              <a:ext uri="{FF2B5EF4-FFF2-40B4-BE49-F238E27FC236}">
                <a16:creationId xmlns:a16="http://schemas.microsoft.com/office/drawing/2014/main" id="{9DCBC005-9673-46B5-8800-169E176F5FA8}"/>
              </a:ext>
            </a:extLst>
          </p:cNvPr>
          <p:cNvSpPr/>
          <p:nvPr/>
        </p:nvSpPr>
        <p:spPr>
          <a:xfrm>
            <a:off x="6325792" y="4193867"/>
            <a:ext cx="5050102" cy="1369053"/>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 Placeholder 4">
            <a:extLst>
              <a:ext uri="{FF2B5EF4-FFF2-40B4-BE49-F238E27FC236}">
                <a16:creationId xmlns:a16="http://schemas.microsoft.com/office/drawing/2014/main" id="{4EF7505C-6E4E-47AA-B17C-A9EC844A5A8A}"/>
              </a:ext>
            </a:extLst>
          </p:cNvPr>
          <p:cNvSpPr txBox="1">
            <a:spLocks/>
          </p:cNvSpPr>
          <p:nvPr/>
        </p:nvSpPr>
        <p:spPr>
          <a:xfrm>
            <a:off x="795338" y="1868452"/>
            <a:ext cx="5011784" cy="371679"/>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000" b="1" kern="1200">
                <a:solidFill>
                  <a:schemeClr val="tx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a:solidFill>
                  <a:srgbClr val="005188"/>
                </a:solidFill>
              </a:rPr>
              <a:t>Projects</a:t>
            </a:r>
          </a:p>
        </p:txBody>
      </p:sp>
      <p:sp>
        <p:nvSpPr>
          <p:cNvPr id="25" name="Text Placeholder 4">
            <a:extLst>
              <a:ext uri="{FF2B5EF4-FFF2-40B4-BE49-F238E27FC236}">
                <a16:creationId xmlns:a16="http://schemas.microsoft.com/office/drawing/2014/main" id="{A99919E2-BE39-4D36-BEBE-E556487201D1}"/>
              </a:ext>
            </a:extLst>
          </p:cNvPr>
          <p:cNvSpPr txBox="1">
            <a:spLocks/>
          </p:cNvSpPr>
          <p:nvPr/>
        </p:nvSpPr>
        <p:spPr>
          <a:xfrm>
            <a:off x="6311503" y="1868452"/>
            <a:ext cx="5061347" cy="371679"/>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000" b="1" kern="1200">
                <a:solidFill>
                  <a:schemeClr val="tx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a:solidFill>
                  <a:srgbClr val="639130"/>
                </a:solidFill>
              </a:rPr>
              <a:t>Planning</a:t>
            </a:r>
          </a:p>
        </p:txBody>
      </p:sp>
      <p:sp>
        <p:nvSpPr>
          <p:cNvPr id="29" name="Text Placeholder 4">
            <a:extLst>
              <a:ext uri="{FF2B5EF4-FFF2-40B4-BE49-F238E27FC236}">
                <a16:creationId xmlns:a16="http://schemas.microsoft.com/office/drawing/2014/main" id="{CD162989-DB8A-4435-9A99-B4676D807D80}"/>
              </a:ext>
            </a:extLst>
          </p:cNvPr>
          <p:cNvSpPr txBox="1">
            <a:spLocks/>
          </p:cNvSpPr>
          <p:nvPr/>
        </p:nvSpPr>
        <p:spPr>
          <a:xfrm>
            <a:off x="6321023" y="3823777"/>
            <a:ext cx="5061347" cy="371679"/>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000" b="1" kern="1200">
                <a:solidFill>
                  <a:schemeClr val="tx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a:solidFill>
                  <a:schemeClr val="bg1">
                    <a:lumMod val="50000"/>
                  </a:schemeClr>
                </a:solidFill>
              </a:rPr>
              <a:t>Management</a:t>
            </a:r>
          </a:p>
        </p:txBody>
      </p:sp>
    </p:spTree>
    <p:extLst>
      <p:ext uri="{BB962C8B-B14F-4D97-AF65-F5344CB8AC3E}">
        <p14:creationId xmlns:p14="http://schemas.microsoft.com/office/powerpoint/2010/main" val="159271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39A43-CA91-4A6A-A485-D0E5AED9E444}"/>
              </a:ext>
            </a:extLst>
          </p:cNvPr>
          <p:cNvSpPr>
            <a:spLocks noGrp="1"/>
          </p:cNvSpPr>
          <p:nvPr>
            <p:ph type="title"/>
          </p:nvPr>
        </p:nvSpPr>
        <p:spPr/>
        <p:txBody>
          <a:bodyPr/>
          <a:lstStyle/>
          <a:p>
            <a:r>
              <a:rPr lang="en-US"/>
              <a:t>Eligible Mitigation Activities</a:t>
            </a:r>
          </a:p>
        </p:txBody>
      </p:sp>
      <p:sp>
        <p:nvSpPr>
          <p:cNvPr id="4" name="Slide Number Placeholder 3">
            <a:extLst>
              <a:ext uri="{FF2B5EF4-FFF2-40B4-BE49-F238E27FC236}">
                <a16:creationId xmlns:a16="http://schemas.microsoft.com/office/drawing/2014/main" id="{F55462F1-14EF-4A49-AC74-3CEB3269C6FB}"/>
              </a:ext>
            </a:extLst>
          </p:cNvPr>
          <p:cNvSpPr>
            <a:spLocks noGrp="1"/>
          </p:cNvSpPr>
          <p:nvPr>
            <p:ph type="sldNum" sz="quarter" idx="12"/>
          </p:nvPr>
        </p:nvSpPr>
        <p:spPr>
          <a:xfrm>
            <a:off x="11248847" y="6268677"/>
            <a:ext cx="368846" cy="365125"/>
          </a:xfrm>
        </p:spPr>
        <p:txBody>
          <a:bodyPr/>
          <a:lstStyle/>
          <a:p>
            <a:fld id="{8FCC257D-A786-9244-9E17-CE618C8B9275}" type="slidenum">
              <a:rPr lang="en-US" smtClean="0"/>
              <a:pPr/>
              <a:t>14</a:t>
            </a:fld>
            <a:endParaRPr lang="en-US"/>
          </a:p>
        </p:txBody>
      </p:sp>
      <p:pic>
        <p:nvPicPr>
          <p:cNvPr id="7" name="Picture 6">
            <a:extLst>
              <a:ext uri="{FF2B5EF4-FFF2-40B4-BE49-F238E27FC236}">
                <a16:creationId xmlns:a16="http://schemas.microsoft.com/office/drawing/2014/main" id="{C4022A50-44BF-479C-A33E-E20483B86F3A}"/>
              </a:ext>
            </a:extLst>
          </p:cNvPr>
          <p:cNvPicPr>
            <a:picLocks noChangeAspect="1"/>
          </p:cNvPicPr>
          <p:nvPr/>
        </p:nvPicPr>
        <p:blipFill rotWithShape="1">
          <a:blip r:embed="rId2"/>
          <a:srcRect l="1660" t="1524" r="2014" b="4038"/>
          <a:stretch/>
        </p:blipFill>
        <p:spPr>
          <a:xfrm>
            <a:off x="750404" y="1507566"/>
            <a:ext cx="3407436" cy="2017641"/>
          </a:xfrm>
          <a:prstGeom prst="rect">
            <a:avLst/>
          </a:prstGeom>
          <a:ln w="12700">
            <a:noFill/>
          </a:ln>
        </p:spPr>
      </p:pic>
      <p:sp>
        <p:nvSpPr>
          <p:cNvPr id="17" name="TextBox 16">
            <a:extLst>
              <a:ext uri="{FF2B5EF4-FFF2-40B4-BE49-F238E27FC236}">
                <a16:creationId xmlns:a16="http://schemas.microsoft.com/office/drawing/2014/main" id="{C1D092B2-EAC2-46C0-A6AB-2F6A27AAE843}"/>
              </a:ext>
            </a:extLst>
          </p:cNvPr>
          <p:cNvSpPr txBox="1"/>
          <p:nvPr/>
        </p:nvSpPr>
        <p:spPr>
          <a:xfrm>
            <a:off x="1926146" y="3258119"/>
            <a:ext cx="2301446" cy="338554"/>
          </a:xfrm>
          <a:prstGeom prst="rect">
            <a:avLst/>
          </a:prstGeom>
          <a:solidFill>
            <a:srgbClr val="005188"/>
          </a:solidFill>
          <a:ln>
            <a:noFill/>
          </a:ln>
        </p:spPr>
        <p:txBody>
          <a:bodyPr wrap="square" lIns="91440" tIns="45720" rIns="91440" bIns="45720" anchor="t">
            <a:spAutoFit/>
          </a:bodyPr>
          <a:lstStyle/>
          <a:p>
            <a:pPr algn="ctr"/>
            <a:r>
              <a:rPr lang="en-US" sz="1600">
                <a:solidFill>
                  <a:schemeClr val="bg1"/>
                </a:solidFill>
                <a:latin typeface="Franklin Gothic Book"/>
              </a:rPr>
              <a:t>Property acquisition</a:t>
            </a:r>
          </a:p>
        </p:txBody>
      </p:sp>
      <p:grpSp>
        <p:nvGrpSpPr>
          <p:cNvPr id="10" name="Group 9">
            <a:extLst>
              <a:ext uri="{FF2B5EF4-FFF2-40B4-BE49-F238E27FC236}">
                <a16:creationId xmlns:a16="http://schemas.microsoft.com/office/drawing/2014/main" id="{DADAA616-7774-4DCE-BED1-73D14612BAF2}"/>
              </a:ext>
            </a:extLst>
          </p:cNvPr>
          <p:cNvGrpSpPr/>
          <p:nvPr/>
        </p:nvGrpSpPr>
        <p:grpSpPr>
          <a:xfrm>
            <a:off x="4500480" y="3807174"/>
            <a:ext cx="3110879" cy="2045915"/>
            <a:chOff x="4351589" y="3917209"/>
            <a:chExt cx="3110879" cy="2045915"/>
          </a:xfrm>
        </p:grpSpPr>
        <p:pic>
          <p:nvPicPr>
            <p:cNvPr id="6" name="Picture 5">
              <a:extLst>
                <a:ext uri="{FF2B5EF4-FFF2-40B4-BE49-F238E27FC236}">
                  <a16:creationId xmlns:a16="http://schemas.microsoft.com/office/drawing/2014/main" id="{1A3B82F5-F95A-47F4-AC35-402D1D52DF60}"/>
                </a:ext>
              </a:extLst>
            </p:cNvPr>
            <p:cNvPicPr>
              <a:picLocks noChangeAspect="1"/>
            </p:cNvPicPr>
            <p:nvPr/>
          </p:nvPicPr>
          <p:blipFill rotWithShape="1">
            <a:blip r:embed="rId3"/>
            <a:srcRect r="599" b="1445"/>
            <a:stretch/>
          </p:blipFill>
          <p:spPr>
            <a:xfrm>
              <a:off x="4351589" y="3917209"/>
              <a:ext cx="3040194" cy="1998903"/>
            </a:xfrm>
            <a:prstGeom prst="rect">
              <a:avLst/>
            </a:prstGeom>
            <a:ln w="12700">
              <a:noFill/>
            </a:ln>
          </p:spPr>
        </p:pic>
        <p:sp>
          <p:nvSpPr>
            <p:cNvPr id="23" name="TextBox 22">
              <a:extLst>
                <a:ext uri="{FF2B5EF4-FFF2-40B4-BE49-F238E27FC236}">
                  <a16:creationId xmlns:a16="http://schemas.microsoft.com/office/drawing/2014/main" id="{53942B51-ECC5-4020-94E7-AAEAB19A8DEC}"/>
                </a:ext>
              </a:extLst>
            </p:cNvPr>
            <p:cNvSpPr txBox="1"/>
            <p:nvPr/>
          </p:nvSpPr>
          <p:spPr>
            <a:xfrm>
              <a:off x="4678019" y="5378349"/>
              <a:ext cx="2784449" cy="584775"/>
            </a:xfrm>
            <a:prstGeom prst="rect">
              <a:avLst/>
            </a:prstGeom>
            <a:solidFill>
              <a:srgbClr val="005188"/>
            </a:solidFill>
          </p:spPr>
          <p:txBody>
            <a:bodyPr wrap="square" lIns="91440" tIns="45720" rIns="91440" bIns="45720" anchor="t">
              <a:spAutoFit/>
            </a:bodyPr>
            <a:lstStyle/>
            <a:p>
              <a:pPr algn="ctr"/>
              <a:r>
                <a:rPr lang="en-US" sz="1600">
                  <a:solidFill>
                    <a:schemeClr val="bg1"/>
                  </a:solidFill>
                  <a:latin typeface="Franklin Gothic Book"/>
                </a:rPr>
                <a:t>Drainage and culvert improvement</a:t>
              </a:r>
            </a:p>
          </p:txBody>
        </p:sp>
      </p:grpSp>
      <p:pic>
        <p:nvPicPr>
          <p:cNvPr id="8" name="Picture 7">
            <a:extLst>
              <a:ext uri="{FF2B5EF4-FFF2-40B4-BE49-F238E27FC236}">
                <a16:creationId xmlns:a16="http://schemas.microsoft.com/office/drawing/2014/main" id="{60FD1A27-170E-4545-AE8D-8DF81B7A8F55}"/>
              </a:ext>
            </a:extLst>
          </p:cNvPr>
          <p:cNvPicPr>
            <a:picLocks noChangeAspect="1"/>
          </p:cNvPicPr>
          <p:nvPr/>
        </p:nvPicPr>
        <p:blipFill rotWithShape="1">
          <a:blip r:embed="rId4"/>
          <a:srcRect t="808"/>
          <a:stretch/>
        </p:blipFill>
        <p:spPr>
          <a:xfrm>
            <a:off x="4489709" y="1507566"/>
            <a:ext cx="3033184" cy="2020745"/>
          </a:xfrm>
          <a:prstGeom prst="rect">
            <a:avLst/>
          </a:prstGeom>
          <a:ln w="12700">
            <a:noFill/>
          </a:ln>
        </p:spPr>
      </p:pic>
      <p:sp>
        <p:nvSpPr>
          <p:cNvPr id="14" name="TextBox 13">
            <a:extLst>
              <a:ext uri="{FF2B5EF4-FFF2-40B4-BE49-F238E27FC236}">
                <a16:creationId xmlns:a16="http://schemas.microsoft.com/office/drawing/2014/main" id="{D38168F5-8715-4266-AC1A-C1116FF9247A}"/>
              </a:ext>
            </a:extLst>
          </p:cNvPr>
          <p:cNvSpPr txBox="1"/>
          <p:nvPr/>
        </p:nvSpPr>
        <p:spPr>
          <a:xfrm>
            <a:off x="5716670" y="3259226"/>
            <a:ext cx="1904332" cy="338554"/>
          </a:xfrm>
          <a:prstGeom prst="rect">
            <a:avLst/>
          </a:prstGeom>
          <a:solidFill>
            <a:srgbClr val="005188"/>
          </a:solidFill>
        </p:spPr>
        <p:txBody>
          <a:bodyPr wrap="square" lIns="91440" tIns="45720" rIns="91440" bIns="45720" anchor="t">
            <a:spAutoFit/>
          </a:bodyPr>
          <a:lstStyle/>
          <a:p>
            <a:pPr algn="ctr"/>
            <a:r>
              <a:rPr lang="en-US" sz="1600">
                <a:solidFill>
                  <a:schemeClr val="bg1"/>
                </a:solidFill>
                <a:latin typeface="Franklin Gothic Book"/>
              </a:rPr>
              <a:t>Structure elevation</a:t>
            </a:r>
          </a:p>
        </p:txBody>
      </p:sp>
      <p:pic>
        <p:nvPicPr>
          <p:cNvPr id="28" name="Picture 27">
            <a:extLst>
              <a:ext uri="{FF2B5EF4-FFF2-40B4-BE49-F238E27FC236}">
                <a16:creationId xmlns:a16="http://schemas.microsoft.com/office/drawing/2014/main" id="{CA5BE1A4-D481-4E32-A906-569A7ED8FE2C}"/>
              </a:ext>
            </a:extLst>
          </p:cNvPr>
          <p:cNvPicPr>
            <a:picLocks noChangeAspect="1"/>
          </p:cNvPicPr>
          <p:nvPr/>
        </p:nvPicPr>
        <p:blipFill rotWithShape="1">
          <a:blip r:embed="rId5"/>
          <a:srcRect b="1654"/>
          <a:stretch/>
        </p:blipFill>
        <p:spPr>
          <a:xfrm>
            <a:off x="7957457" y="3778571"/>
            <a:ext cx="3035211" cy="2010519"/>
          </a:xfrm>
          <a:prstGeom prst="rect">
            <a:avLst/>
          </a:prstGeom>
          <a:ln w="12700">
            <a:noFill/>
          </a:ln>
        </p:spPr>
      </p:pic>
      <p:sp>
        <p:nvSpPr>
          <p:cNvPr id="21" name="TextBox 20">
            <a:extLst>
              <a:ext uri="{FF2B5EF4-FFF2-40B4-BE49-F238E27FC236}">
                <a16:creationId xmlns:a16="http://schemas.microsoft.com/office/drawing/2014/main" id="{B8C7D1AB-A7CE-4D3F-B89E-D66D175DFE92}"/>
              </a:ext>
            </a:extLst>
          </p:cNvPr>
          <p:cNvSpPr txBox="1"/>
          <p:nvPr/>
        </p:nvSpPr>
        <p:spPr>
          <a:xfrm>
            <a:off x="9053173" y="5527927"/>
            <a:ext cx="2022988" cy="338554"/>
          </a:xfrm>
          <a:prstGeom prst="rect">
            <a:avLst/>
          </a:prstGeom>
          <a:solidFill>
            <a:srgbClr val="005188"/>
          </a:solidFill>
        </p:spPr>
        <p:txBody>
          <a:bodyPr wrap="square" lIns="91440" tIns="45720" rIns="91440" bIns="45720" anchor="t">
            <a:spAutoFit/>
          </a:bodyPr>
          <a:lstStyle/>
          <a:p>
            <a:pPr algn="ctr"/>
            <a:r>
              <a:rPr lang="en-US" sz="1600">
                <a:solidFill>
                  <a:schemeClr val="bg1"/>
                </a:solidFill>
                <a:latin typeface="Franklin Gothic Book"/>
              </a:rPr>
              <a:t>Stormwater upgrade</a:t>
            </a:r>
          </a:p>
        </p:txBody>
      </p:sp>
      <p:sp>
        <p:nvSpPr>
          <p:cNvPr id="12" name="Rectangle 11">
            <a:extLst>
              <a:ext uri="{FF2B5EF4-FFF2-40B4-BE49-F238E27FC236}">
                <a16:creationId xmlns:a16="http://schemas.microsoft.com/office/drawing/2014/main" id="{5829EE4B-4FB4-4D28-87EF-0F392281FF2C}"/>
              </a:ext>
            </a:extLst>
          </p:cNvPr>
          <p:cNvSpPr/>
          <p:nvPr/>
        </p:nvSpPr>
        <p:spPr>
          <a:xfrm>
            <a:off x="685800" y="1445471"/>
            <a:ext cx="3543911"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2A902F74-4B58-4605-AE6D-14B43035E62D}"/>
              </a:ext>
            </a:extLst>
          </p:cNvPr>
          <p:cNvSpPr/>
          <p:nvPr/>
        </p:nvSpPr>
        <p:spPr>
          <a:xfrm>
            <a:off x="4405336" y="1435948"/>
            <a:ext cx="3195622"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67FDFC7B-3B2F-4842-B80C-17497A338E22}"/>
              </a:ext>
            </a:extLst>
          </p:cNvPr>
          <p:cNvSpPr/>
          <p:nvPr/>
        </p:nvSpPr>
        <p:spPr>
          <a:xfrm>
            <a:off x="4405336" y="3700649"/>
            <a:ext cx="3195622"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9A21C31B-8564-41C7-A388-FBDE5BD28102}"/>
              </a:ext>
            </a:extLst>
          </p:cNvPr>
          <p:cNvSpPr/>
          <p:nvPr/>
        </p:nvSpPr>
        <p:spPr>
          <a:xfrm>
            <a:off x="7882238" y="3700649"/>
            <a:ext cx="3195622"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3AFDEEB8-147F-4A51-AC00-5D0772F92716}"/>
              </a:ext>
            </a:extLst>
          </p:cNvPr>
          <p:cNvPicPr>
            <a:picLocks noChangeAspect="1"/>
          </p:cNvPicPr>
          <p:nvPr/>
        </p:nvPicPr>
        <p:blipFill>
          <a:blip r:embed="rId6"/>
          <a:stretch>
            <a:fillRect/>
          </a:stretch>
        </p:blipFill>
        <p:spPr>
          <a:xfrm>
            <a:off x="7973158" y="1507566"/>
            <a:ext cx="3023456" cy="2008218"/>
          </a:xfrm>
          <a:prstGeom prst="rect">
            <a:avLst/>
          </a:prstGeom>
        </p:spPr>
      </p:pic>
      <p:pic>
        <p:nvPicPr>
          <p:cNvPr id="3074" name="Picture 2">
            <a:extLst>
              <a:ext uri="{FF2B5EF4-FFF2-40B4-BE49-F238E27FC236}">
                <a16:creationId xmlns:a16="http://schemas.microsoft.com/office/drawing/2014/main" id="{D03D2CAA-BBCC-4147-A5AF-40C71E2222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404" y="3778570"/>
            <a:ext cx="3407435" cy="20218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6E11D15-017E-414D-86A5-425FA59F46D0}"/>
              </a:ext>
            </a:extLst>
          </p:cNvPr>
          <p:cNvSpPr txBox="1"/>
          <p:nvPr/>
        </p:nvSpPr>
        <p:spPr>
          <a:xfrm>
            <a:off x="2280314" y="5510492"/>
            <a:ext cx="1958009" cy="338554"/>
          </a:xfrm>
          <a:prstGeom prst="rect">
            <a:avLst/>
          </a:prstGeom>
          <a:solidFill>
            <a:srgbClr val="005188"/>
          </a:solidFill>
          <a:ln>
            <a:noFill/>
          </a:ln>
        </p:spPr>
        <p:txBody>
          <a:bodyPr wrap="square">
            <a:spAutoFit/>
          </a:bodyPr>
          <a:lstStyle/>
          <a:p>
            <a:pPr algn="ctr"/>
            <a:r>
              <a:rPr lang="en-US" sz="1600">
                <a:solidFill>
                  <a:schemeClr val="bg1"/>
                </a:solidFill>
                <a:latin typeface="Franklin Gothic Book"/>
              </a:rPr>
              <a:t>Wildfire</a:t>
            </a:r>
          </a:p>
        </p:txBody>
      </p:sp>
      <p:sp>
        <p:nvSpPr>
          <p:cNvPr id="22" name="TextBox 21">
            <a:extLst>
              <a:ext uri="{FF2B5EF4-FFF2-40B4-BE49-F238E27FC236}">
                <a16:creationId xmlns:a16="http://schemas.microsoft.com/office/drawing/2014/main" id="{6E6E010C-7293-4D3D-9724-C57321DB0650}"/>
              </a:ext>
            </a:extLst>
          </p:cNvPr>
          <p:cNvSpPr txBox="1"/>
          <p:nvPr/>
        </p:nvSpPr>
        <p:spPr>
          <a:xfrm>
            <a:off x="9129525" y="3258075"/>
            <a:ext cx="1958009" cy="338554"/>
          </a:xfrm>
          <a:prstGeom prst="rect">
            <a:avLst/>
          </a:prstGeom>
          <a:solidFill>
            <a:srgbClr val="005188"/>
          </a:solidFill>
          <a:ln>
            <a:noFill/>
          </a:ln>
        </p:spPr>
        <p:txBody>
          <a:bodyPr wrap="square" lIns="91440" tIns="45720" rIns="91440" bIns="45720" anchor="t">
            <a:spAutoFit/>
          </a:bodyPr>
          <a:lstStyle/>
          <a:p>
            <a:pPr algn="ctr"/>
            <a:r>
              <a:rPr lang="en-US" sz="1600">
                <a:solidFill>
                  <a:schemeClr val="bg1"/>
                </a:solidFill>
                <a:latin typeface="Franklin Gothic Book"/>
              </a:rPr>
              <a:t>Safe room</a:t>
            </a:r>
          </a:p>
        </p:txBody>
      </p:sp>
      <p:sp>
        <p:nvSpPr>
          <p:cNvPr id="24" name="Rectangle 23">
            <a:extLst>
              <a:ext uri="{FF2B5EF4-FFF2-40B4-BE49-F238E27FC236}">
                <a16:creationId xmlns:a16="http://schemas.microsoft.com/office/drawing/2014/main" id="{E7B89FE1-69E6-4209-82D1-3B7A49AF710F}"/>
              </a:ext>
            </a:extLst>
          </p:cNvPr>
          <p:cNvSpPr/>
          <p:nvPr/>
        </p:nvSpPr>
        <p:spPr>
          <a:xfrm>
            <a:off x="7882238" y="1445471"/>
            <a:ext cx="3195622"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030CB43A-67D0-4646-8E62-224A0A5B23D2}"/>
              </a:ext>
            </a:extLst>
          </p:cNvPr>
          <p:cNvSpPr/>
          <p:nvPr/>
        </p:nvSpPr>
        <p:spPr>
          <a:xfrm>
            <a:off x="685799" y="3700649"/>
            <a:ext cx="3543911"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295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39A43-CA91-4A6A-A485-D0E5AED9E444}"/>
              </a:ext>
            </a:extLst>
          </p:cNvPr>
          <p:cNvSpPr>
            <a:spLocks noGrp="1"/>
          </p:cNvSpPr>
          <p:nvPr>
            <p:ph type="title"/>
          </p:nvPr>
        </p:nvSpPr>
        <p:spPr/>
        <p:txBody>
          <a:bodyPr/>
          <a:lstStyle/>
          <a:p>
            <a:r>
              <a:rPr lang="en-US"/>
              <a:t>Eligible Mitigation Activities</a:t>
            </a:r>
          </a:p>
        </p:txBody>
      </p:sp>
      <p:sp>
        <p:nvSpPr>
          <p:cNvPr id="4" name="Slide Number Placeholder 3">
            <a:extLst>
              <a:ext uri="{FF2B5EF4-FFF2-40B4-BE49-F238E27FC236}">
                <a16:creationId xmlns:a16="http://schemas.microsoft.com/office/drawing/2014/main" id="{F55462F1-14EF-4A49-AC74-3CEB3269C6FB}"/>
              </a:ext>
            </a:extLst>
          </p:cNvPr>
          <p:cNvSpPr>
            <a:spLocks noGrp="1"/>
          </p:cNvSpPr>
          <p:nvPr>
            <p:ph type="sldNum" sz="quarter" idx="12"/>
          </p:nvPr>
        </p:nvSpPr>
        <p:spPr>
          <a:xfrm>
            <a:off x="11248847" y="6268677"/>
            <a:ext cx="407347" cy="365125"/>
          </a:xfrm>
        </p:spPr>
        <p:txBody>
          <a:bodyPr/>
          <a:lstStyle/>
          <a:p>
            <a:fld id="{8FCC257D-A786-9244-9E17-CE618C8B9275}" type="slidenum">
              <a:rPr lang="en-US" smtClean="0"/>
              <a:pPr/>
              <a:t>15</a:t>
            </a:fld>
            <a:endParaRPr lang="en-US"/>
          </a:p>
        </p:txBody>
      </p:sp>
      <p:pic>
        <p:nvPicPr>
          <p:cNvPr id="22" name="Picture 21">
            <a:extLst>
              <a:ext uri="{FF2B5EF4-FFF2-40B4-BE49-F238E27FC236}">
                <a16:creationId xmlns:a16="http://schemas.microsoft.com/office/drawing/2014/main" id="{74F20CAA-2825-4A29-AB8E-B5EC0F80FF5B}"/>
              </a:ext>
            </a:extLst>
          </p:cNvPr>
          <p:cNvPicPr>
            <a:picLocks noChangeAspect="1"/>
          </p:cNvPicPr>
          <p:nvPr/>
        </p:nvPicPr>
        <p:blipFill rotWithShape="1">
          <a:blip r:embed="rId2"/>
          <a:srcRect b="1223"/>
          <a:stretch/>
        </p:blipFill>
        <p:spPr>
          <a:xfrm>
            <a:off x="4473329" y="1521070"/>
            <a:ext cx="3318783" cy="2208744"/>
          </a:xfrm>
          <a:prstGeom prst="rect">
            <a:avLst/>
          </a:prstGeom>
        </p:spPr>
      </p:pic>
      <p:pic>
        <p:nvPicPr>
          <p:cNvPr id="24" name="Picture 23">
            <a:extLst>
              <a:ext uri="{FF2B5EF4-FFF2-40B4-BE49-F238E27FC236}">
                <a16:creationId xmlns:a16="http://schemas.microsoft.com/office/drawing/2014/main" id="{CEE08989-C432-4A1C-9151-5DBDE42D0F34}"/>
              </a:ext>
            </a:extLst>
          </p:cNvPr>
          <p:cNvPicPr>
            <a:picLocks noChangeAspect="1"/>
          </p:cNvPicPr>
          <p:nvPr/>
        </p:nvPicPr>
        <p:blipFill rotWithShape="1">
          <a:blip r:embed="rId3"/>
          <a:srcRect t="1215"/>
          <a:stretch/>
        </p:blipFill>
        <p:spPr>
          <a:xfrm>
            <a:off x="4473329" y="3800166"/>
            <a:ext cx="3315732" cy="2188264"/>
          </a:xfrm>
          <a:prstGeom prst="rect">
            <a:avLst/>
          </a:prstGeom>
        </p:spPr>
      </p:pic>
      <p:pic>
        <p:nvPicPr>
          <p:cNvPr id="15" name="Picture 14">
            <a:extLst>
              <a:ext uri="{FF2B5EF4-FFF2-40B4-BE49-F238E27FC236}">
                <a16:creationId xmlns:a16="http://schemas.microsoft.com/office/drawing/2014/main" id="{CFF3ACCF-1EB0-41A9-A05B-C68DA403C77C}"/>
              </a:ext>
            </a:extLst>
          </p:cNvPr>
          <p:cNvPicPr>
            <a:picLocks noChangeAspect="1"/>
          </p:cNvPicPr>
          <p:nvPr/>
        </p:nvPicPr>
        <p:blipFill rotWithShape="1">
          <a:blip r:embed="rId4"/>
          <a:srcRect r="8360"/>
          <a:stretch/>
        </p:blipFill>
        <p:spPr>
          <a:xfrm>
            <a:off x="8168494" y="1518337"/>
            <a:ext cx="3309867" cy="4475227"/>
          </a:xfrm>
          <a:prstGeom prst="rect">
            <a:avLst/>
          </a:prstGeom>
        </p:spPr>
      </p:pic>
      <p:pic>
        <p:nvPicPr>
          <p:cNvPr id="17" name="Picture 16">
            <a:extLst>
              <a:ext uri="{FF2B5EF4-FFF2-40B4-BE49-F238E27FC236}">
                <a16:creationId xmlns:a16="http://schemas.microsoft.com/office/drawing/2014/main" id="{D2ED951A-FF7A-4242-BEFD-365534453837}"/>
              </a:ext>
            </a:extLst>
          </p:cNvPr>
          <p:cNvPicPr>
            <a:picLocks noChangeAspect="1"/>
          </p:cNvPicPr>
          <p:nvPr/>
        </p:nvPicPr>
        <p:blipFill>
          <a:blip r:embed="rId5"/>
          <a:stretch>
            <a:fillRect/>
          </a:stretch>
        </p:blipFill>
        <p:spPr>
          <a:xfrm>
            <a:off x="753226" y="1517916"/>
            <a:ext cx="3309186" cy="2010645"/>
          </a:xfrm>
          <a:prstGeom prst="rect">
            <a:avLst/>
          </a:prstGeom>
        </p:spPr>
      </p:pic>
      <p:sp>
        <p:nvSpPr>
          <p:cNvPr id="12" name="TextBox 11">
            <a:extLst>
              <a:ext uri="{FF2B5EF4-FFF2-40B4-BE49-F238E27FC236}">
                <a16:creationId xmlns:a16="http://schemas.microsoft.com/office/drawing/2014/main" id="{1D453C9E-F974-419A-A5EE-7ABCE158B65A}"/>
              </a:ext>
            </a:extLst>
          </p:cNvPr>
          <p:cNvSpPr txBox="1"/>
          <p:nvPr/>
        </p:nvSpPr>
        <p:spPr>
          <a:xfrm>
            <a:off x="2020614" y="3259226"/>
            <a:ext cx="2127214" cy="338554"/>
          </a:xfrm>
          <a:prstGeom prst="rect">
            <a:avLst/>
          </a:prstGeom>
          <a:solidFill>
            <a:srgbClr val="005188"/>
          </a:solidFill>
          <a:ln>
            <a:noFill/>
          </a:ln>
        </p:spPr>
        <p:txBody>
          <a:bodyPr wrap="square">
            <a:spAutoFit/>
          </a:bodyPr>
          <a:lstStyle/>
          <a:p>
            <a:pPr algn="ctr"/>
            <a:r>
              <a:rPr lang="en-US" sz="1600">
                <a:solidFill>
                  <a:schemeClr val="bg1"/>
                </a:solidFill>
                <a:latin typeface="Franklin Gothic Book"/>
              </a:rPr>
              <a:t>Slope stabilization</a:t>
            </a:r>
          </a:p>
        </p:txBody>
      </p:sp>
      <p:sp>
        <p:nvSpPr>
          <p:cNvPr id="13" name="Rectangle 12">
            <a:extLst>
              <a:ext uri="{FF2B5EF4-FFF2-40B4-BE49-F238E27FC236}">
                <a16:creationId xmlns:a16="http://schemas.microsoft.com/office/drawing/2014/main" id="{DAB419B0-0D70-41F4-B1D7-134888B1CC9F}"/>
              </a:ext>
            </a:extLst>
          </p:cNvPr>
          <p:cNvSpPr/>
          <p:nvPr/>
        </p:nvSpPr>
        <p:spPr>
          <a:xfrm>
            <a:off x="685800" y="1445471"/>
            <a:ext cx="3452813" cy="2150237"/>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FB83CB5-F534-4E95-8409-417DA9DE412C}"/>
              </a:ext>
            </a:extLst>
          </p:cNvPr>
          <p:cNvSpPr/>
          <p:nvPr/>
        </p:nvSpPr>
        <p:spPr>
          <a:xfrm>
            <a:off x="4399110" y="1448400"/>
            <a:ext cx="3452813" cy="4618292"/>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B683478-1125-4524-99ED-7CC4F5509B46}"/>
              </a:ext>
            </a:extLst>
          </p:cNvPr>
          <p:cNvSpPr txBox="1"/>
          <p:nvPr/>
        </p:nvSpPr>
        <p:spPr>
          <a:xfrm>
            <a:off x="5163572" y="5737192"/>
            <a:ext cx="2693981" cy="338554"/>
          </a:xfrm>
          <a:prstGeom prst="rect">
            <a:avLst/>
          </a:prstGeom>
          <a:solidFill>
            <a:srgbClr val="005188"/>
          </a:solidFill>
          <a:ln>
            <a:noFill/>
          </a:ln>
        </p:spPr>
        <p:txBody>
          <a:bodyPr wrap="square" lIns="91440" tIns="45720" rIns="91440" bIns="45720" anchor="t">
            <a:spAutoFit/>
          </a:bodyPr>
          <a:lstStyle/>
          <a:p>
            <a:pPr algn="ctr"/>
            <a:r>
              <a:rPr lang="en-US" sz="1600">
                <a:solidFill>
                  <a:schemeClr val="bg1"/>
                </a:solidFill>
                <a:latin typeface="Franklin Gothic Book"/>
              </a:rPr>
              <a:t>Seismic and wind retrofit</a:t>
            </a:r>
          </a:p>
        </p:txBody>
      </p:sp>
      <p:sp>
        <p:nvSpPr>
          <p:cNvPr id="23" name="Rectangle 22">
            <a:extLst>
              <a:ext uri="{FF2B5EF4-FFF2-40B4-BE49-F238E27FC236}">
                <a16:creationId xmlns:a16="http://schemas.microsoft.com/office/drawing/2014/main" id="{B4E46C47-7B35-4059-A5AB-81153B466340}"/>
              </a:ext>
            </a:extLst>
          </p:cNvPr>
          <p:cNvSpPr/>
          <p:nvPr/>
        </p:nvSpPr>
        <p:spPr>
          <a:xfrm>
            <a:off x="8103627" y="1442540"/>
            <a:ext cx="3452813" cy="4618292"/>
          </a:xfrm>
          <a:prstGeom prst="rect">
            <a:avLst/>
          </a:prstGeom>
          <a:noFill/>
          <a:ln w="9525">
            <a:solidFill>
              <a:srgbClr val="00518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7E01B82D-8AA8-48A4-A920-A279B6928DB4}"/>
              </a:ext>
            </a:extLst>
          </p:cNvPr>
          <p:cNvSpPr txBox="1"/>
          <p:nvPr/>
        </p:nvSpPr>
        <p:spPr>
          <a:xfrm>
            <a:off x="8577733" y="5731332"/>
            <a:ext cx="2984338" cy="338554"/>
          </a:xfrm>
          <a:prstGeom prst="rect">
            <a:avLst/>
          </a:prstGeom>
          <a:solidFill>
            <a:srgbClr val="005188"/>
          </a:solidFill>
          <a:ln>
            <a:noFill/>
          </a:ln>
        </p:spPr>
        <p:txBody>
          <a:bodyPr wrap="square" lIns="91440" tIns="45720" rIns="91440" bIns="45720" anchor="t">
            <a:spAutoFit/>
          </a:bodyPr>
          <a:lstStyle/>
          <a:p>
            <a:pPr algn="ctr"/>
            <a:r>
              <a:rPr lang="en-US" sz="1600">
                <a:solidFill>
                  <a:schemeClr val="bg1"/>
                </a:solidFill>
                <a:latin typeface="Franklin Gothic Book"/>
              </a:rPr>
              <a:t>Infrastructure and utility retrofit</a:t>
            </a:r>
          </a:p>
        </p:txBody>
      </p:sp>
    </p:spTree>
    <p:extLst>
      <p:ext uri="{BB962C8B-B14F-4D97-AF65-F5344CB8AC3E}">
        <p14:creationId xmlns:p14="http://schemas.microsoft.com/office/powerpoint/2010/main" val="1106451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Nature-Based Solutions – Coastal Environments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277597" y="6274176"/>
            <a:ext cx="914403" cy="365125"/>
          </a:xfrm>
        </p:spPr>
        <p:txBody>
          <a:bodyPr/>
          <a:lstStyle/>
          <a:p>
            <a:fld id="{8FCC257D-A786-9244-9E17-CE618C8B9275}" type="slidenum">
              <a:rPr lang="en-US" smtClean="0"/>
              <a:t>16</a:t>
            </a:fld>
            <a:endParaRPr lang="en-US" dirty="0"/>
          </a:p>
        </p:txBody>
      </p:sp>
      <p:pic>
        <p:nvPicPr>
          <p:cNvPr id="3" name="Picture 2">
            <a:extLst>
              <a:ext uri="{FF2B5EF4-FFF2-40B4-BE49-F238E27FC236}">
                <a16:creationId xmlns:a16="http://schemas.microsoft.com/office/drawing/2014/main" id="{D7A3F92F-FBAC-49E5-89F3-C52C418FF0D0}"/>
              </a:ext>
            </a:extLst>
          </p:cNvPr>
          <p:cNvPicPr>
            <a:picLocks noChangeAspect="1"/>
          </p:cNvPicPr>
          <p:nvPr/>
        </p:nvPicPr>
        <p:blipFill>
          <a:blip r:embed="rId3"/>
          <a:stretch>
            <a:fillRect/>
          </a:stretch>
        </p:blipFill>
        <p:spPr>
          <a:xfrm>
            <a:off x="738184" y="1611755"/>
            <a:ext cx="4830102" cy="2205873"/>
          </a:xfrm>
          <a:prstGeom prst="rect">
            <a:avLst/>
          </a:prstGeom>
        </p:spPr>
      </p:pic>
      <p:pic>
        <p:nvPicPr>
          <p:cNvPr id="10" name="Picture 9">
            <a:extLst>
              <a:ext uri="{FF2B5EF4-FFF2-40B4-BE49-F238E27FC236}">
                <a16:creationId xmlns:a16="http://schemas.microsoft.com/office/drawing/2014/main" id="{C53C34CF-388E-4CFF-9283-8FDCD91DC88A}"/>
              </a:ext>
            </a:extLst>
          </p:cNvPr>
          <p:cNvPicPr>
            <a:picLocks noChangeAspect="1"/>
          </p:cNvPicPr>
          <p:nvPr/>
        </p:nvPicPr>
        <p:blipFill>
          <a:blip r:embed="rId4"/>
          <a:stretch>
            <a:fillRect/>
          </a:stretch>
        </p:blipFill>
        <p:spPr>
          <a:xfrm>
            <a:off x="2698994" y="4143308"/>
            <a:ext cx="4288654" cy="2058839"/>
          </a:xfrm>
          <a:prstGeom prst="rect">
            <a:avLst/>
          </a:prstGeom>
        </p:spPr>
      </p:pic>
      <p:pic>
        <p:nvPicPr>
          <p:cNvPr id="14" name="Picture 13">
            <a:extLst>
              <a:ext uri="{FF2B5EF4-FFF2-40B4-BE49-F238E27FC236}">
                <a16:creationId xmlns:a16="http://schemas.microsoft.com/office/drawing/2014/main" id="{30449142-A4BD-43AD-972E-4A3423F76B0F}"/>
              </a:ext>
            </a:extLst>
          </p:cNvPr>
          <p:cNvPicPr>
            <a:picLocks noChangeAspect="1"/>
          </p:cNvPicPr>
          <p:nvPr/>
        </p:nvPicPr>
        <p:blipFill>
          <a:blip r:embed="rId5"/>
          <a:stretch>
            <a:fillRect/>
          </a:stretch>
        </p:blipFill>
        <p:spPr>
          <a:xfrm>
            <a:off x="5861718" y="1631838"/>
            <a:ext cx="4466156" cy="2336461"/>
          </a:xfrm>
          <a:prstGeom prst="rect">
            <a:avLst/>
          </a:prstGeom>
        </p:spPr>
      </p:pic>
      <p:pic>
        <p:nvPicPr>
          <p:cNvPr id="16" name="Picture 15">
            <a:extLst>
              <a:ext uri="{FF2B5EF4-FFF2-40B4-BE49-F238E27FC236}">
                <a16:creationId xmlns:a16="http://schemas.microsoft.com/office/drawing/2014/main" id="{5FD9F7A8-1A77-4F76-B5BA-F5F0FBE4690E}"/>
              </a:ext>
            </a:extLst>
          </p:cNvPr>
          <p:cNvPicPr>
            <a:picLocks noChangeAspect="1"/>
          </p:cNvPicPr>
          <p:nvPr/>
        </p:nvPicPr>
        <p:blipFill>
          <a:blip r:embed="rId6"/>
          <a:stretch>
            <a:fillRect/>
          </a:stretch>
        </p:blipFill>
        <p:spPr>
          <a:xfrm>
            <a:off x="7151634" y="4061166"/>
            <a:ext cx="4682744" cy="2223121"/>
          </a:xfrm>
          <a:prstGeom prst="rect">
            <a:avLst/>
          </a:prstGeom>
        </p:spPr>
      </p:pic>
      <p:sp>
        <p:nvSpPr>
          <p:cNvPr id="9" name="TextBox 8">
            <a:extLst>
              <a:ext uri="{FF2B5EF4-FFF2-40B4-BE49-F238E27FC236}">
                <a16:creationId xmlns:a16="http://schemas.microsoft.com/office/drawing/2014/main" id="{DF04145A-CE21-4214-89D8-281524DBAC44}"/>
              </a:ext>
            </a:extLst>
          </p:cNvPr>
          <p:cNvSpPr txBox="1"/>
          <p:nvPr/>
        </p:nvSpPr>
        <p:spPr>
          <a:xfrm>
            <a:off x="2906064" y="1874025"/>
            <a:ext cx="2947966" cy="1923604"/>
          </a:xfrm>
          <a:prstGeom prst="rect">
            <a:avLst/>
          </a:prstGeom>
          <a:solidFill>
            <a:schemeClr val="bg1"/>
          </a:solidFill>
        </p:spPr>
        <p:txBody>
          <a:bodyPr wrap="square" rtlCol="0">
            <a:spAutoFit/>
          </a:bodyPr>
          <a:lstStyle/>
          <a:p>
            <a:pPr>
              <a:spcAft>
                <a:spcPts val="600"/>
              </a:spcAft>
            </a:pPr>
            <a:r>
              <a:rPr lang="en-US" sz="1300" dirty="0"/>
              <a:t>Waterfront parks in coastal areas can be intentionally designed to flood during extreme events, reducing flooding elsewhere.</a:t>
            </a:r>
          </a:p>
          <a:p>
            <a:pPr>
              <a:spcAft>
                <a:spcPts val="1200"/>
              </a:spcAft>
            </a:pPr>
            <a:r>
              <a:rPr lang="en-US" sz="1300" dirty="0"/>
              <a:t>Waterfront parks can also absorb the impact from tidal or storm flooding and improve water quality. </a:t>
            </a:r>
          </a:p>
          <a:p>
            <a:pPr>
              <a:spcAft>
                <a:spcPts val="1200"/>
              </a:spcAft>
            </a:pPr>
            <a:endParaRPr lang="en-US" sz="1300" dirty="0"/>
          </a:p>
        </p:txBody>
      </p:sp>
      <p:sp>
        <p:nvSpPr>
          <p:cNvPr id="11" name="TextBox 10">
            <a:extLst>
              <a:ext uri="{FF2B5EF4-FFF2-40B4-BE49-F238E27FC236}">
                <a16:creationId xmlns:a16="http://schemas.microsoft.com/office/drawing/2014/main" id="{FE6B0223-F927-4F94-9298-ADAA13A3A4D7}"/>
              </a:ext>
            </a:extLst>
          </p:cNvPr>
          <p:cNvSpPr txBox="1"/>
          <p:nvPr/>
        </p:nvSpPr>
        <p:spPr>
          <a:xfrm>
            <a:off x="7756714" y="1835121"/>
            <a:ext cx="2947966" cy="2246769"/>
          </a:xfrm>
          <a:prstGeom prst="rect">
            <a:avLst/>
          </a:prstGeom>
          <a:solidFill>
            <a:schemeClr val="bg1"/>
          </a:solidFill>
        </p:spPr>
        <p:txBody>
          <a:bodyPr wrap="square" rtlCol="0">
            <a:spAutoFit/>
          </a:bodyPr>
          <a:lstStyle/>
          <a:p>
            <a:pPr>
              <a:spcAft>
                <a:spcPts val="600"/>
              </a:spcAft>
            </a:pPr>
            <a:r>
              <a:rPr lang="en-US" sz="1300"/>
              <a:t>Oysters are often referred to as “ecosystem engineers” because of their tendency to attach to hard surfaces and create large reefs made of thousands of individuals.</a:t>
            </a:r>
          </a:p>
          <a:p>
            <a:r>
              <a:rPr lang="en-US" sz="1300"/>
              <a:t>In addition to offering shelter and food to coastal species, oyster reefs buffer coasts from waves and filter surrounding waters. </a:t>
            </a:r>
          </a:p>
          <a:p>
            <a:endParaRPr lang="en-US" sz="1300"/>
          </a:p>
        </p:txBody>
      </p:sp>
      <p:sp>
        <p:nvSpPr>
          <p:cNvPr id="12" name="TextBox 11">
            <a:extLst>
              <a:ext uri="{FF2B5EF4-FFF2-40B4-BE49-F238E27FC236}">
                <a16:creationId xmlns:a16="http://schemas.microsoft.com/office/drawing/2014/main" id="{A625AA85-7899-424D-B04C-8A5D65E6017B}"/>
              </a:ext>
            </a:extLst>
          </p:cNvPr>
          <p:cNvSpPr txBox="1"/>
          <p:nvPr/>
        </p:nvSpPr>
        <p:spPr>
          <a:xfrm>
            <a:off x="4663113" y="4379687"/>
            <a:ext cx="2365631" cy="1769715"/>
          </a:xfrm>
          <a:prstGeom prst="rect">
            <a:avLst/>
          </a:prstGeom>
          <a:solidFill>
            <a:schemeClr val="bg1"/>
          </a:solidFill>
        </p:spPr>
        <p:txBody>
          <a:bodyPr wrap="square" rtlCol="0">
            <a:spAutoFit/>
          </a:bodyPr>
          <a:lstStyle/>
          <a:p>
            <a:pPr>
              <a:spcAft>
                <a:spcPts val="600"/>
              </a:spcAft>
            </a:pPr>
            <a:r>
              <a:rPr lang="en-US" sz="1300"/>
              <a:t>Coastal wetlands are found along ocean, estuary, or freshwater coastlines. </a:t>
            </a:r>
          </a:p>
          <a:p>
            <a:pPr>
              <a:spcAft>
                <a:spcPts val="1200"/>
              </a:spcAft>
            </a:pPr>
            <a:r>
              <a:rPr lang="en-US" sz="1300"/>
              <a:t>They are often referred to as “sponges” because of their ability to absorb wave energy during storms or normal tide cycles. </a:t>
            </a:r>
          </a:p>
        </p:txBody>
      </p:sp>
      <p:sp>
        <p:nvSpPr>
          <p:cNvPr id="13" name="TextBox 12">
            <a:extLst>
              <a:ext uri="{FF2B5EF4-FFF2-40B4-BE49-F238E27FC236}">
                <a16:creationId xmlns:a16="http://schemas.microsoft.com/office/drawing/2014/main" id="{952B8F58-CDB8-42E1-90B6-CDA67B2B9CD6}"/>
              </a:ext>
            </a:extLst>
          </p:cNvPr>
          <p:cNvSpPr txBox="1"/>
          <p:nvPr/>
        </p:nvSpPr>
        <p:spPr>
          <a:xfrm>
            <a:off x="9325391" y="4304406"/>
            <a:ext cx="2508988" cy="1969770"/>
          </a:xfrm>
          <a:prstGeom prst="rect">
            <a:avLst/>
          </a:prstGeom>
          <a:solidFill>
            <a:schemeClr val="bg1"/>
          </a:solidFill>
        </p:spPr>
        <p:txBody>
          <a:bodyPr wrap="square" rtlCol="0">
            <a:spAutoFit/>
          </a:bodyPr>
          <a:lstStyle/>
          <a:p>
            <a:pPr>
              <a:spcAft>
                <a:spcPts val="600"/>
              </a:spcAft>
            </a:pPr>
            <a:r>
              <a:rPr lang="en-US" sz="1300" dirty="0"/>
              <a:t>Living shorelines stabilize a shore by combining living components, such as plants, with structural elements, such as rock or sand.</a:t>
            </a:r>
          </a:p>
          <a:p>
            <a:r>
              <a:rPr lang="en-US" sz="1300" dirty="0"/>
              <a:t>Living shorelines can slow waves, reduce erosion, and protect coastal property.</a:t>
            </a:r>
          </a:p>
          <a:p>
            <a:endParaRPr lang="en-US" sz="1300" dirty="0"/>
          </a:p>
        </p:txBody>
      </p:sp>
    </p:spTree>
    <p:extLst>
      <p:ext uri="{BB962C8B-B14F-4D97-AF65-F5344CB8AC3E}">
        <p14:creationId xmlns:p14="http://schemas.microsoft.com/office/powerpoint/2010/main" val="383085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D6FA-B9C5-40CB-8F1C-36AFD0FBCA2B}"/>
              </a:ext>
            </a:extLst>
          </p:cNvPr>
          <p:cNvSpPr>
            <a:spLocks noGrp="1"/>
          </p:cNvSpPr>
          <p:nvPr>
            <p:ph type="title"/>
          </p:nvPr>
        </p:nvSpPr>
        <p:spPr/>
        <p:txBody>
          <a:bodyPr/>
          <a:lstStyle/>
          <a:p>
            <a:r>
              <a:rPr lang="en-US" dirty="0"/>
              <a:t>Hazard Mitigation At Work</a:t>
            </a:r>
          </a:p>
        </p:txBody>
      </p:sp>
      <p:sp>
        <p:nvSpPr>
          <p:cNvPr id="3" name="Text Placeholder 2">
            <a:extLst>
              <a:ext uri="{FF2B5EF4-FFF2-40B4-BE49-F238E27FC236}">
                <a16:creationId xmlns:a16="http://schemas.microsoft.com/office/drawing/2014/main" id="{98E24AFD-C212-4480-9BC8-CE359C475225}"/>
              </a:ext>
            </a:extLst>
          </p:cNvPr>
          <p:cNvSpPr>
            <a:spLocks noGrp="1"/>
          </p:cNvSpPr>
          <p:nvPr>
            <p:ph type="body" sz="quarter" idx="10"/>
          </p:nvPr>
        </p:nvSpPr>
        <p:spPr/>
        <p:txBody>
          <a:bodyPr/>
          <a:lstStyle/>
          <a:p>
            <a:r>
              <a:rPr lang="en-US" dirty="0"/>
              <a:t>Example projects from the coastal U.S.</a:t>
            </a:r>
          </a:p>
          <a:p>
            <a:endParaRPr lang="en-US" dirty="0"/>
          </a:p>
        </p:txBody>
      </p:sp>
    </p:spTree>
    <p:extLst>
      <p:ext uri="{BB962C8B-B14F-4D97-AF65-F5344CB8AC3E}">
        <p14:creationId xmlns:p14="http://schemas.microsoft.com/office/powerpoint/2010/main" val="268957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normAutofit/>
          </a:bodyPr>
          <a:lstStyle/>
          <a:p>
            <a:r>
              <a:rPr lang="en-US"/>
              <a:t>Cuyahoga Falls Rain Garden Reserve</a:t>
            </a:r>
            <a:endParaRPr lang="en-US">
              <a:highlight>
                <a:srgbClr val="FF00FF"/>
              </a:highlight>
            </a:endParaRPr>
          </a:p>
        </p:txBody>
      </p:sp>
      <p:sp>
        <p:nvSpPr>
          <p:cNvPr id="3" name="Content Placeholder 2">
            <a:extLst>
              <a:ext uri="{FF2B5EF4-FFF2-40B4-BE49-F238E27FC236}">
                <a16:creationId xmlns:a16="http://schemas.microsoft.com/office/drawing/2014/main" id="{C6E0C1DF-BBE6-214A-840B-2D4DC6933201}"/>
              </a:ext>
            </a:extLst>
          </p:cNvPr>
          <p:cNvSpPr>
            <a:spLocks noGrp="1"/>
          </p:cNvSpPr>
          <p:nvPr>
            <p:ph sz="half" idx="2"/>
          </p:nvPr>
        </p:nvSpPr>
        <p:spPr>
          <a:xfrm>
            <a:off x="6314018" y="1549399"/>
            <a:ext cx="5268383" cy="4525475"/>
          </a:xfrm>
        </p:spPr>
        <p:txBody>
          <a:bodyPr>
            <a:normAutofit/>
          </a:bodyPr>
          <a:lstStyle/>
          <a:p>
            <a:r>
              <a:rPr lang="en-US" dirty="0"/>
              <a:t>Acquired and demolished four homes that experienced repetitive flooding losses</a:t>
            </a:r>
          </a:p>
          <a:p>
            <a:r>
              <a:rPr lang="en-US" dirty="0"/>
              <a:t>Built a 24,000-square-foot municipal rain garden in the open space</a:t>
            </a:r>
          </a:p>
          <a:p>
            <a:endParaRPr lang="en-US" dirty="0"/>
          </a:p>
          <a:p>
            <a:endParaRPr lang="en-US" dirty="0"/>
          </a:p>
          <a:p>
            <a:pPr marL="0" indent="0">
              <a:buNone/>
            </a:pPr>
            <a:r>
              <a:rPr lang="en-US" sz="1400" b="1" dirty="0"/>
              <a:t>From Mitigation Action Portfolio (MAP):</a:t>
            </a:r>
          </a:p>
          <a:p>
            <a:pPr marL="0" indent="0">
              <a:spcBef>
                <a:spcPts val="0"/>
              </a:spcBef>
              <a:buNone/>
            </a:pPr>
            <a:r>
              <a:rPr lang="en-US" sz="1400" dirty="0">
                <a:hlinkClick r:id="rId3"/>
              </a:rPr>
              <a:t>https://www.fema.gov/sites/default/files/documents/feam_fy21-bric-mitigation-action-portfolio.pdf</a:t>
            </a:r>
            <a:r>
              <a:rPr lang="en-US" sz="1400" dirty="0"/>
              <a:t> </a:t>
            </a:r>
          </a:p>
          <a:p>
            <a:endParaRPr lang="en-US" dirty="0">
              <a:highlight>
                <a:srgbClr val="FFFF00"/>
              </a:highlight>
            </a:endParaRPr>
          </a:p>
          <a:p>
            <a:pPr marL="0" indent="0">
              <a:buNone/>
            </a:pPr>
            <a:endParaRPr lang="en-US" dirty="0">
              <a:highlight>
                <a:srgbClr val="FFFF00"/>
              </a:highlight>
            </a:endParaRP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18</a:t>
            </a:fld>
            <a:endParaRPr lang="en-US"/>
          </a:p>
        </p:txBody>
      </p:sp>
      <p:pic>
        <p:nvPicPr>
          <p:cNvPr id="7" name="Content Placeholder 6">
            <a:extLst>
              <a:ext uri="{FF2B5EF4-FFF2-40B4-BE49-F238E27FC236}">
                <a16:creationId xmlns:a16="http://schemas.microsoft.com/office/drawing/2014/main" id="{AD9E2496-5AA2-49AE-8E72-81A86F542083}"/>
              </a:ext>
            </a:extLst>
          </p:cNvPr>
          <p:cNvPicPr>
            <a:picLocks noGrp="1" noChangeAspect="1"/>
          </p:cNvPicPr>
          <p:nvPr>
            <p:ph sz="half" idx="1"/>
          </p:nvPr>
        </p:nvPicPr>
        <p:blipFill>
          <a:blip r:embed="rId4"/>
          <a:srcRect/>
          <a:stretch/>
        </p:blipFill>
        <p:spPr>
          <a:xfrm>
            <a:off x="8965338" y="83544"/>
            <a:ext cx="2541821" cy="1177085"/>
          </a:xfrm>
        </p:spPr>
      </p:pic>
      <p:pic>
        <p:nvPicPr>
          <p:cNvPr id="10" name="Picture 9" descr="A picture containing outdoor, grass, curb&#10;&#10;Description automatically generated">
            <a:extLst>
              <a:ext uri="{FF2B5EF4-FFF2-40B4-BE49-F238E27FC236}">
                <a16:creationId xmlns:a16="http://schemas.microsoft.com/office/drawing/2014/main" id="{C63DE3D2-C5ED-4684-9BAD-C0EA3324B8F8}"/>
              </a:ext>
            </a:extLst>
          </p:cNvPr>
          <p:cNvPicPr>
            <a:picLocks noChangeAspect="1"/>
          </p:cNvPicPr>
          <p:nvPr/>
        </p:nvPicPr>
        <p:blipFill>
          <a:blip r:embed="rId5"/>
          <a:stretch>
            <a:fillRect/>
          </a:stretch>
        </p:blipFill>
        <p:spPr>
          <a:xfrm>
            <a:off x="738189" y="1372593"/>
            <a:ext cx="5399930" cy="4161414"/>
          </a:xfrm>
          <a:prstGeom prst="rect">
            <a:avLst/>
          </a:prstGeom>
        </p:spPr>
      </p:pic>
      <p:sp>
        <p:nvSpPr>
          <p:cNvPr id="11" name="TextBox 10">
            <a:extLst>
              <a:ext uri="{FF2B5EF4-FFF2-40B4-BE49-F238E27FC236}">
                <a16:creationId xmlns:a16="http://schemas.microsoft.com/office/drawing/2014/main" id="{D4E53A92-9C97-4250-A167-8FC39D6F075F}"/>
              </a:ext>
            </a:extLst>
          </p:cNvPr>
          <p:cNvSpPr txBox="1"/>
          <p:nvPr/>
        </p:nvSpPr>
        <p:spPr>
          <a:xfrm>
            <a:off x="738189" y="5534007"/>
            <a:ext cx="4446370" cy="384721"/>
          </a:xfrm>
          <a:prstGeom prst="rect">
            <a:avLst/>
          </a:prstGeom>
          <a:noFill/>
        </p:spPr>
        <p:txBody>
          <a:bodyPr wrap="square" rtlCol="0">
            <a:spAutoFit/>
          </a:bodyPr>
          <a:lstStyle/>
          <a:p>
            <a:r>
              <a:rPr lang="en-US" sz="1100">
                <a:solidFill>
                  <a:schemeClr val="accent3">
                    <a:lumMod val="75000"/>
                  </a:schemeClr>
                </a:solidFill>
              </a:rPr>
              <a:t>Rain Garden Reserve</a:t>
            </a:r>
          </a:p>
          <a:p>
            <a:r>
              <a:rPr lang="en-US" sz="800">
                <a:solidFill>
                  <a:schemeClr val="accent3">
                    <a:lumMod val="75000"/>
                  </a:schemeClr>
                </a:solidFill>
              </a:rPr>
              <a:t>Photo credit: Alisha Goldstein, EPA</a:t>
            </a:r>
          </a:p>
        </p:txBody>
      </p:sp>
    </p:spTree>
    <p:extLst>
      <p:ext uri="{BB962C8B-B14F-4D97-AF65-F5344CB8AC3E}">
        <p14:creationId xmlns:p14="http://schemas.microsoft.com/office/powerpoint/2010/main" val="1422066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normAutofit/>
          </a:bodyPr>
          <a:lstStyle/>
          <a:p>
            <a:r>
              <a:rPr lang="en-US"/>
              <a:t>Oyster Lake Outfall Improvement</a:t>
            </a:r>
            <a:endParaRPr lang="en-US">
              <a:highlight>
                <a:srgbClr val="FF00FF"/>
              </a:highlight>
            </a:endParaRPr>
          </a:p>
        </p:txBody>
      </p:sp>
      <p:sp>
        <p:nvSpPr>
          <p:cNvPr id="3" name="Content Placeholder 2">
            <a:extLst>
              <a:ext uri="{FF2B5EF4-FFF2-40B4-BE49-F238E27FC236}">
                <a16:creationId xmlns:a16="http://schemas.microsoft.com/office/drawing/2014/main" id="{C6E0C1DF-BBE6-214A-840B-2D4DC6933201}"/>
              </a:ext>
            </a:extLst>
          </p:cNvPr>
          <p:cNvSpPr>
            <a:spLocks noGrp="1"/>
          </p:cNvSpPr>
          <p:nvPr>
            <p:ph sz="half" idx="2"/>
          </p:nvPr>
        </p:nvSpPr>
        <p:spPr>
          <a:xfrm>
            <a:off x="6314018" y="1549400"/>
            <a:ext cx="5268383" cy="4463738"/>
          </a:xfrm>
        </p:spPr>
        <p:txBody>
          <a:bodyPr>
            <a:normAutofit/>
          </a:bodyPr>
          <a:lstStyle/>
          <a:p>
            <a:r>
              <a:rPr lang="en-US" dirty="0"/>
              <a:t>Oyster Lake outfall is critical for regulating water levels and mitigating flooding</a:t>
            </a:r>
          </a:p>
          <a:p>
            <a:r>
              <a:rPr lang="en-US" dirty="0"/>
              <a:t>Outfall was reinforced while preserving natural vegetation with 2,000 sea oats planted</a:t>
            </a:r>
          </a:p>
          <a:p>
            <a:pPr>
              <a:spcAft>
                <a:spcPts val="1200"/>
              </a:spcAft>
            </a:pPr>
            <a:r>
              <a:rPr lang="en-US" dirty="0"/>
              <a:t>Selected system provided slope stabilization and erosion control</a:t>
            </a:r>
          </a:p>
          <a:p>
            <a:pPr marL="0" indent="0">
              <a:buNone/>
            </a:pPr>
            <a:r>
              <a:rPr lang="en-US" sz="1600" b="1" dirty="0"/>
              <a:t>From Mitigation Action Portfolio (MAP):</a:t>
            </a:r>
          </a:p>
          <a:p>
            <a:pPr marL="0" indent="0">
              <a:spcBef>
                <a:spcPts val="0"/>
              </a:spcBef>
              <a:buNone/>
            </a:pPr>
            <a:r>
              <a:rPr lang="en-US" sz="1600" dirty="0">
                <a:hlinkClick r:id="rId3"/>
              </a:rPr>
              <a:t>https://www.fema.gov/sites/default/files/documents/feam_fy21-bric-mitigation-action-portfolio.pdf</a:t>
            </a:r>
            <a:r>
              <a:rPr lang="en-US" sz="1600" dirty="0"/>
              <a:t> </a:t>
            </a:r>
          </a:p>
          <a:p>
            <a:endParaRPr lang="en-US" dirty="0">
              <a:highlight>
                <a:srgbClr val="FFFF00"/>
              </a:highlight>
            </a:endParaRPr>
          </a:p>
          <a:p>
            <a:endParaRPr lang="en-US" dirty="0">
              <a:highlight>
                <a:srgbClr val="FFFF00"/>
              </a:highlight>
            </a:endParaRPr>
          </a:p>
          <a:p>
            <a:pPr marL="0" indent="0">
              <a:buNone/>
            </a:pPr>
            <a:endParaRPr lang="en-US" dirty="0">
              <a:highlight>
                <a:srgbClr val="FFFF00"/>
              </a:highlight>
            </a:endParaRP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19</a:t>
            </a:fld>
            <a:endParaRPr lang="en-US"/>
          </a:p>
        </p:txBody>
      </p:sp>
      <p:pic>
        <p:nvPicPr>
          <p:cNvPr id="7" name="Content Placeholder 6" descr="Diagram&#10;&#10;Description automatically generated with medium confidence">
            <a:extLst>
              <a:ext uri="{FF2B5EF4-FFF2-40B4-BE49-F238E27FC236}">
                <a16:creationId xmlns:a16="http://schemas.microsoft.com/office/drawing/2014/main" id="{86412348-187F-4010-A2C5-31E1AE340025}"/>
              </a:ext>
            </a:extLst>
          </p:cNvPr>
          <p:cNvPicPr>
            <a:picLocks noGrp="1" noChangeAspect="1"/>
          </p:cNvPicPr>
          <p:nvPr>
            <p:ph sz="half" idx="1"/>
          </p:nvPr>
        </p:nvPicPr>
        <p:blipFill>
          <a:blip r:embed="rId4"/>
          <a:stretch>
            <a:fillRect/>
          </a:stretch>
        </p:blipFill>
        <p:spPr>
          <a:xfrm>
            <a:off x="9015962" y="55502"/>
            <a:ext cx="2437849" cy="1140285"/>
          </a:xfrm>
        </p:spPr>
      </p:pic>
      <p:pic>
        <p:nvPicPr>
          <p:cNvPr id="10" name="Picture 9" descr="A picture containing text, shore&#10;&#10;Description automatically generated">
            <a:extLst>
              <a:ext uri="{FF2B5EF4-FFF2-40B4-BE49-F238E27FC236}">
                <a16:creationId xmlns:a16="http://schemas.microsoft.com/office/drawing/2014/main" id="{63D645A9-2E2D-46C6-8C41-159BEC987D09}"/>
              </a:ext>
            </a:extLst>
          </p:cNvPr>
          <p:cNvPicPr>
            <a:picLocks noChangeAspect="1"/>
          </p:cNvPicPr>
          <p:nvPr/>
        </p:nvPicPr>
        <p:blipFill rotWithShape="1">
          <a:blip r:embed="rId5"/>
          <a:srcRect t="1825"/>
          <a:stretch/>
        </p:blipFill>
        <p:spPr>
          <a:xfrm>
            <a:off x="1283252" y="1469204"/>
            <a:ext cx="4215750" cy="4233234"/>
          </a:xfrm>
          <a:prstGeom prst="rect">
            <a:avLst/>
          </a:prstGeom>
        </p:spPr>
      </p:pic>
      <p:sp>
        <p:nvSpPr>
          <p:cNvPr id="11" name="TextBox 10">
            <a:extLst>
              <a:ext uri="{FF2B5EF4-FFF2-40B4-BE49-F238E27FC236}">
                <a16:creationId xmlns:a16="http://schemas.microsoft.com/office/drawing/2014/main" id="{1F05D633-D617-4490-A0B2-DB9898E5C3E3}"/>
              </a:ext>
            </a:extLst>
          </p:cNvPr>
          <p:cNvSpPr txBox="1"/>
          <p:nvPr/>
        </p:nvSpPr>
        <p:spPr>
          <a:xfrm>
            <a:off x="1283252" y="5628417"/>
            <a:ext cx="4345191" cy="384721"/>
          </a:xfrm>
          <a:prstGeom prst="rect">
            <a:avLst/>
          </a:prstGeom>
          <a:noFill/>
        </p:spPr>
        <p:txBody>
          <a:bodyPr wrap="square" rtlCol="0">
            <a:spAutoFit/>
          </a:bodyPr>
          <a:lstStyle/>
          <a:p>
            <a:r>
              <a:rPr lang="en-US" sz="1100">
                <a:solidFill>
                  <a:schemeClr val="accent3">
                    <a:lumMod val="75000"/>
                  </a:schemeClr>
                </a:solidFill>
              </a:rPr>
              <a:t>Multiple beach front homes are located at the mouth of the outfall</a:t>
            </a:r>
          </a:p>
          <a:p>
            <a:r>
              <a:rPr lang="en-US" sz="800">
                <a:solidFill>
                  <a:schemeClr val="accent3">
                    <a:lumMod val="75000"/>
                  </a:schemeClr>
                </a:solidFill>
              </a:rPr>
              <a:t>Source: </a:t>
            </a:r>
            <a:r>
              <a:rPr lang="fr-FR" sz="800">
                <a:solidFill>
                  <a:schemeClr val="accent3">
                    <a:lumMod val="75000"/>
                  </a:schemeClr>
                </a:solidFill>
              </a:rPr>
              <a:t>Propex GeoSolutions, https://propexgeosolutions.pixieset.com/oysterlakestabilization/</a:t>
            </a:r>
            <a:endParaRPr lang="en-US" sz="800">
              <a:solidFill>
                <a:schemeClr val="accent3">
                  <a:lumMod val="75000"/>
                </a:schemeClr>
              </a:solidFill>
            </a:endParaRPr>
          </a:p>
        </p:txBody>
      </p:sp>
    </p:spTree>
    <p:extLst>
      <p:ext uri="{BB962C8B-B14F-4D97-AF65-F5344CB8AC3E}">
        <p14:creationId xmlns:p14="http://schemas.microsoft.com/office/powerpoint/2010/main" val="317840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9" descr="A collage of a person using a computer&#10;&#10;Description automatically generated with low confidence">
            <a:extLst>
              <a:ext uri="{FF2B5EF4-FFF2-40B4-BE49-F238E27FC236}">
                <a16:creationId xmlns:a16="http://schemas.microsoft.com/office/drawing/2014/main" id="{8063E5A9-C6CB-4559-BC67-1128F554C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855" y="1384683"/>
            <a:ext cx="8142434" cy="45740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6B882A4-A314-413D-B8E6-7E89B2DDB4EF}"/>
              </a:ext>
            </a:extLst>
          </p:cNvPr>
          <p:cNvSpPr/>
          <p:nvPr/>
        </p:nvSpPr>
        <p:spPr>
          <a:xfrm>
            <a:off x="1138687" y="1433423"/>
            <a:ext cx="10288437" cy="45806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385455"/>
            <a:ext cx="2476066" cy="2798617"/>
          </a:xfrm>
          <a:solidFill>
            <a:srgbClr val="2B5283"/>
          </a:solidFill>
        </p:spPr>
        <p:txBody>
          <a:bodyPr vert="horz" lIns="91440" tIns="45720" rIns="91440" bIns="45720" rtlCol="0" anchor="t">
            <a:noAutofit/>
          </a:bodyPr>
          <a:lstStyle/>
          <a:p>
            <a:pPr marL="0" indent="0">
              <a:lnSpc>
                <a:spcPct val="100000"/>
              </a:lnSpc>
              <a:spcBef>
                <a:spcPts val="0"/>
              </a:spcBef>
              <a:buNone/>
            </a:pPr>
            <a:r>
              <a:rPr lang="en-US" dirty="0">
                <a:solidFill>
                  <a:schemeClr val="bg1"/>
                </a:solidFill>
              </a:rPr>
              <a:t>Any sustained action taken to reduce or eliminate long-term risk to people and property from natural hazards and their effects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What is Hazard Mitigation?</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248847" y="6283539"/>
            <a:ext cx="342993" cy="365125"/>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just"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63917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Summary</a:t>
            </a:r>
            <a:endParaRPr lang="en-US">
              <a:highlight>
                <a:srgbClr val="FFFF00"/>
              </a:highlight>
            </a:endParaRP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vert="horz" lIns="91440" tIns="45720" rIns="91440" bIns="45720" rtlCol="0" anchor="t">
            <a:normAutofit/>
          </a:bodyPr>
          <a:lstStyle/>
          <a:p>
            <a:pPr indent="-347345"/>
            <a:r>
              <a:rPr lang="en-US" dirty="0"/>
              <a:t>HMGP funding is available following a Presidential major disaster declaration.</a:t>
            </a:r>
          </a:p>
          <a:p>
            <a:pPr indent="-347345"/>
            <a:r>
              <a:rPr lang="en-US" dirty="0"/>
              <a:t>HMGP offers 75% federal funding with 25% non-federal cost share.</a:t>
            </a:r>
          </a:p>
          <a:p>
            <a:pPr indent="-347345"/>
            <a:r>
              <a:rPr lang="en-US" dirty="0"/>
              <a:t>Subapplicants must work with Applicants to develop projects and get funding</a:t>
            </a:r>
          </a:p>
          <a:p>
            <a:pPr indent="-347345"/>
            <a:r>
              <a:rPr lang="en-US" dirty="0"/>
              <a:t>Eligible activities include construction projects, project scoping, planning-related activities, and management efforts.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189653" y="6295711"/>
            <a:ext cx="382587" cy="365125"/>
          </a:xfrm>
        </p:spPr>
        <p:txBody>
          <a:bodyPr/>
          <a:lstStyle/>
          <a:p>
            <a:fld id="{8FCC257D-A786-9244-9E17-CE618C8B9275}" type="slidenum">
              <a:rPr lang="en-US" smtClean="0"/>
              <a:t>20</a:t>
            </a:fld>
            <a:endParaRPr lang="en-US"/>
          </a:p>
        </p:txBody>
      </p:sp>
    </p:spTree>
    <p:extLst>
      <p:ext uri="{BB962C8B-B14F-4D97-AF65-F5344CB8AC3E}">
        <p14:creationId xmlns:p14="http://schemas.microsoft.com/office/powerpoint/2010/main" val="218030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AFF3A-504B-C343-8D00-2FFF37AB37EC}"/>
              </a:ext>
            </a:extLst>
          </p:cNvPr>
          <p:cNvSpPr>
            <a:spLocks noGrp="1"/>
          </p:cNvSpPr>
          <p:nvPr>
            <p:ph type="title"/>
          </p:nvPr>
        </p:nvSpPr>
        <p:spPr>
          <a:xfrm>
            <a:off x="2077640" y="2404513"/>
            <a:ext cx="8036720" cy="743347"/>
          </a:xfrm>
        </p:spPr>
        <p:txBody>
          <a:bodyPr/>
          <a:lstStyle/>
          <a:p>
            <a:pPr algn="ctr"/>
            <a:r>
              <a:rPr lang="en-US"/>
              <a:t>Thank you!</a:t>
            </a:r>
          </a:p>
        </p:txBody>
      </p:sp>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2"/>
          <a:stretch>
            <a:fillRect/>
          </a:stretch>
        </p:blipFill>
        <p:spPr>
          <a:xfrm>
            <a:off x="3530600" y="3954254"/>
            <a:ext cx="4584700" cy="1633746"/>
          </a:xfrm>
          <a:prstGeom prst="rect">
            <a:avLst/>
          </a:prstGeom>
        </p:spPr>
      </p:pic>
    </p:spTree>
    <p:extLst>
      <p:ext uri="{BB962C8B-B14F-4D97-AF65-F5344CB8AC3E}">
        <p14:creationId xmlns:p14="http://schemas.microsoft.com/office/powerpoint/2010/main" val="219473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ntact Slide Option 2 group">
            <a:extLst>
              <a:ext uri="{FF2B5EF4-FFF2-40B4-BE49-F238E27FC236}">
                <a16:creationId xmlns:a16="http://schemas.microsoft.com/office/drawing/2014/main" id="{F8B47473-8649-494B-A0EB-B58523C16865}"/>
              </a:ext>
            </a:extLst>
          </p:cNvPr>
          <p:cNvGrpSpPr/>
          <p:nvPr/>
        </p:nvGrpSpPr>
        <p:grpSpPr>
          <a:xfrm>
            <a:off x="3048000" y="1080698"/>
            <a:ext cx="6096000" cy="4866530"/>
            <a:chOff x="3048000" y="1080698"/>
            <a:chExt cx="6096000" cy="4866530"/>
          </a:xfrm>
        </p:grpSpPr>
        <p:sp>
          <p:nvSpPr>
            <p:cNvPr id="7" name="Rectangle 6">
              <a:extLst>
                <a:ext uri="{FF2B5EF4-FFF2-40B4-BE49-F238E27FC236}">
                  <a16:creationId xmlns:a16="http://schemas.microsoft.com/office/drawing/2014/main" id="{6B3A4F8C-6AFA-284B-A1EA-25438F33FABB}"/>
                </a:ext>
              </a:extLst>
            </p:cNvPr>
            <p:cNvSpPr/>
            <p:nvPr/>
          </p:nvSpPr>
          <p:spPr>
            <a:xfrm>
              <a:off x="4622542" y="1080698"/>
              <a:ext cx="184731" cy="461665"/>
            </a:xfrm>
            <a:prstGeom prst="rect">
              <a:avLst/>
            </a:prstGeom>
          </p:spPr>
          <p:txBody>
            <a:bodyPr wrap="none">
              <a:spAutoFit/>
            </a:bodyPr>
            <a:lstStyle/>
            <a:p>
              <a:endParaRPr lang="en-US" sz="2400">
                <a:solidFill>
                  <a:schemeClr val="bg1"/>
                </a:solidFill>
              </a:endParaRPr>
            </a:p>
          </p:txBody>
        </p:sp>
        <p:sp>
          <p:nvSpPr>
            <p:cNvPr id="6" name="Rectangle 5">
              <a:extLst>
                <a:ext uri="{FF2B5EF4-FFF2-40B4-BE49-F238E27FC236}">
                  <a16:creationId xmlns:a16="http://schemas.microsoft.com/office/drawing/2014/main" id="{AFE754E2-F4FB-8E4E-98EB-82D6BA5E5617}"/>
                </a:ext>
              </a:extLst>
            </p:cNvPr>
            <p:cNvSpPr/>
            <p:nvPr/>
          </p:nvSpPr>
          <p:spPr>
            <a:xfrm>
              <a:off x="3048000" y="1080698"/>
              <a:ext cx="6096000" cy="1292662"/>
            </a:xfrm>
            <a:prstGeom prst="rect">
              <a:avLst/>
            </a:prstGeom>
          </p:spPr>
          <p:txBody>
            <a:bodyPr>
              <a:spAutoFit/>
            </a:bodyPr>
            <a:lstStyle/>
            <a:p>
              <a:pPr algn="ctr">
                <a:lnSpc>
                  <a:spcPct val="100000"/>
                </a:lnSpc>
                <a:spcBef>
                  <a:spcPct val="0"/>
                </a:spcBef>
                <a:buNone/>
              </a:pPr>
              <a:endParaRPr lang="en-US" altLang="en-US" sz="2000" dirty="0">
                <a:solidFill>
                  <a:schemeClr val="bg1"/>
                </a:solidFill>
              </a:endParaRPr>
            </a:p>
            <a:p>
              <a:pPr algn="ctr">
                <a:lnSpc>
                  <a:spcPct val="100000"/>
                </a:lnSpc>
                <a:spcBef>
                  <a:spcPct val="0"/>
                </a:spcBef>
                <a:buNone/>
              </a:pPr>
              <a:r>
                <a:rPr lang="en-US" altLang="en-US" sz="2000" dirty="0">
                  <a:solidFill>
                    <a:schemeClr val="bg1"/>
                  </a:solidFill>
                </a:rPr>
                <a:t>Ben Prince</a:t>
              </a:r>
            </a:p>
            <a:p>
              <a:pPr algn="ctr">
                <a:lnSpc>
                  <a:spcPct val="100000"/>
                </a:lnSpc>
                <a:spcBef>
                  <a:spcPct val="0"/>
                </a:spcBef>
                <a:buNone/>
              </a:pPr>
              <a:r>
                <a:rPr lang="en-US" altLang="en-US" sz="2000" u="sng" dirty="0">
                  <a:solidFill>
                    <a:schemeClr val="bg1"/>
                  </a:solidFill>
                </a:rPr>
                <a:t>benjamin.prince@fema.dhs.gov</a:t>
              </a:r>
            </a:p>
            <a:p>
              <a:pPr algn="ctr">
                <a:lnSpc>
                  <a:spcPct val="100000"/>
                </a:lnSpc>
                <a:spcBef>
                  <a:spcPct val="0"/>
                </a:spcBef>
                <a:buNone/>
              </a:pPr>
              <a:endParaRPr lang="en-US" altLang="en-US" u="sng" dirty="0">
                <a:solidFill>
                  <a:schemeClr val="bg1"/>
                </a:solidFill>
              </a:endParaRPr>
            </a:p>
          </p:txBody>
        </p:sp>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3"/>
            <a:stretch>
              <a:fillRect/>
            </a:stretch>
          </p:blipFill>
          <p:spPr>
            <a:xfrm>
              <a:off x="3813628" y="4517135"/>
              <a:ext cx="4013200" cy="1430093"/>
            </a:xfrm>
            <a:prstGeom prst="rect">
              <a:avLst/>
            </a:prstGeom>
          </p:spPr>
        </p:pic>
      </p:grpSp>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a:t>Contact Slide Option 2</a:t>
            </a:r>
          </a:p>
        </p:txBody>
      </p:sp>
      <p:sp>
        <p:nvSpPr>
          <p:cNvPr id="8" name="Rectangle 7">
            <a:extLst>
              <a:ext uri="{FF2B5EF4-FFF2-40B4-BE49-F238E27FC236}">
                <a16:creationId xmlns:a16="http://schemas.microsoft.com/office/drawing/2014/main" id="{83260B3C-BEE0-409E-A79C-8499B73705D8}"/>
              </a:ext>
            </a:extLst>
          </p:cNvPr>
          <p:cNvSpPr/>
          <p:nvPr/>
        </p:nvSpPr>
        <p:spPr>
          <a:xfrm>
            <a:off x="3048000" y="2534489"/>
            <a:ext cx="6096000" cy="1908215"/>
          </a:xfrm>
          <a:prstGeom prst="rect">
            <a:avLst/>
          </a:prstGeom>
        </p:spPr>
        <p:txBody>
          <a:bodyPr>
            <a:spAutoFit/>
          </a:bodyPr>
          <a:lstStyle/>
          <a:p>
            <a:pPr algn="ctr">
              <a:lnSpc>
                <a:spcPct val="100000"/>
              </a:lnSpc>
              <a:spcBef>
                <a:spcPct val="0"/>
              </a:spcBef>
              <a:buNone/>
            </a:pPr>
            <a:r>
              <a:rPr lang="en-US" altLang="en-US" sz="2000" dirty="0">
                <a:solidFill>
                  <a:schemeClr val="bg1"/>
                </a:solidFill>
              </a:rPr>
              <a:t>Melanie Perello</a:t>
            </a:r>
          </a:p>
          <a:p>
            <a:pPr algn="ctr">
              <a:lnSpc>
                <a:spcPct val="100000"/>
              </a:lnSpc>
              <a:spcBef>
                <a:spcPct val="0"/>
              </a:spcBef>
              <a:buNone/>
            </a:pPr>
            <a:r>
              <a:rPr lang="en-US" altLang="en-US" sz="2000" u="sng" dirty="0">
                <a:solidFill>
                  <a:schemeClr val="bg1"/>
                </a:solidFill>
                <a:hlinkClick r:id="rId4">
                  <a:extLst>
                    <a:ext uri="{A12FA001-AC4F-418D-AE19-62706E023703}">
                      <ahyp:hlinkClr xmlns:ahyp="http://schemas.microsoft.com/office/drawing/2018/hyperlinkcolor" val="tx"/>
                    </a:ext>
                  </a:extLst>
                </a:hlinkClick>
              </a:rPr>
              <a:t>melanie.perello@fema.dhs.gov</a:t>
            </a:r>
            <a:endParaRPr lang="en-US" altLang="en-US" sz="2000" u="sng" dirty="0">
              <a:solidFill>
                <a:schemeClr val="bg1"/>
              </a:solidFill>
            </a:endParaRPr>
          </a:p>
          <a:p>
            <a:pPr algn="ctr">
              <a:lnSpc>
                <a:spcPct val="100000"/>
              </a:lnSpc>
              <a:spcBef>
                <a:spcPct val="0"/>
              </a:spcBef>
              <a:buNone/>
            </a:pPr>
            <a:endParaRPr lang="en-US" altLang="en-US" sz="2000" u="sng" dirty="0">
              <a:solidFill>
                <a:schemeClr val="bg1"/>
              </a:solidFill>
            </a:endParaRPr>
          </a:p>
          <a:p>
            <a:pPr algn="ctr">
              <a:spcBef>
                <a:spcPct val="0"/>
              </a:spcBef>
            </a:pPr>
            <a:r>
              <a:rPr lang="en-US" altLang="en-US" sz="2000" dirty="0">
                <a:solidFill>
                  <a:schemeClr val="bg1"/>
                </a:solidFill>
              </a:rPr>
              <a:t>Hazard Mitigation Assistance Division</a:t>
            </a:r>
          </a:p>
          <a:p>
            <a:pPr algn="ctr">
              <a:lnSpc>
                <a:spcPct val="100000"/>
              </a:lnSpc>
              <a:spcBef>
                <a:spcPct val="0"/>
              </a:spcBef>
              <a:buNone/>
            </a:pPr>
            <a:endParaRPr lang="en-US" altLang="en-US" sz="2000" u="sng" dirty="0">
              <a:solidFill>
                <a:schemeClr val="bg1"/>
              </a:solidFill>
            </a:endParaRPr>
          </a:p>
          <a:p>
            <a:pPr algn="ctr">
              <a:lnSpc>
                <a:spcPct val="100000"/>
              </a:lnSpc>
              <a:spcBef>
                <a:spcPct val="0"/>
              </a:spcBef>
              <a:buNone/>
            </a:pPr>
            <a:endParaRPr lang="en-US" altLang="en-US" u="sng" dirty="0">
              <a:solidFill>
                <a:schemeClr val="bg1"/>
              </a:solidFill>
            </a:endParaRPr>
          </a:p>
        </p:txBody>
      </p:sp>
    </p:spTree>
    <p:extLst>
      <p:ext uri="{BB962C8B-B14F-4D97-AF65-F5344CB8AC3E}">
        <p14:creationId xmlns:p14="http://schemas.microsoft.com/office/powerpoint/2010/main" val="358608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Resources</a:t>
            </a:r>
            <a:endParaRPr lang="en-US">
              <a:highlight>
                <a:srgbClr val="FFFF00"/>
              </a:highlight>
            </a:endParaRP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195787"/>
            <a:ext cx="10928031" cy="4106412"/>
          </a:xfrm>
        </p:spPr>
        <p:txBody>
          <a:bodyPr vert="horz" lIns="91440" tIns="45720" rIns="91440" bIns="45720" rtlCol="0" anchor="t">
            <a:normAutofit fontScale="25000" lnSpcReduction="20000"/>
          </a:bodyPr>
          <a:lstStyle/>
          <a:p>
            <a:pPr indent="-347345">
              <a:buClr>
                <a:srgbClr val="8A8C8F"/>
              </a:buClr>
            </a:pPr>
            <a:r>
              <a:rPr lang="en-US" sz="5600" b="1" dirty="0"/>
              <a:t>HMGP: https://www.fema.gov/grants/mitigation/hazard-mitigation</a:t>
            </a:r>
          </a:p>
          <a:p>
            <a:pPr indent="-347345">
              <a:buClr>
                <a:srgbClr val="8A8C8F"/>
              </a:buClr>
            </a:pPr>
            <a:r>
              <a:rPr lang="en-US" sz="5600" b="1" dirty="0"/>
              <a:t>HMGP Guidance Documents</a:t>
            </a:r>
            <a:r>
              <a:rPr lang="en-US" sz="5600" dirty="0"/>
              <a:t>: </a:t>
            </a:r>
            <a:r>
              <a:rPr lang="en-US" sz="5600" dirty="0">
                <a:ea typeface="+mn-lt"/>
                <a:cs typeface="+mn-lt"/>
                <a:hlinkClick r:id="rId3"/>
              </a:rPr>
              <a:t>https://www.fema.gov/sites/default/files/2020-04/HMA_Guidance_FY15.pdf</a:t>
            </a:r>
            <a:r>
              <a:rPr lang="en-US" sz="5600" dirty="0"/>
              <a:t> and</a:t>
            </a:r>
            <a:r>
              <a:rPr lang="en-US" sz="5600" dirty="0">
                <a:ea typeface="+mn-lt"/>
                <a:cs typeface="+mn-lt"/>
              </a:rPr>
              <a:t> </a:t>
            </a:r>
            <a:r>
              <a:rPr lang="en-US" sz="5600" dirty="0">
                <a:ea typeface="+mn-lt"/>
                <a:cs typeface="+mn-lt"/>
                <a:hlinkClick r:id="rId4"/>
              </a:rPr>
              <a:t>https://www.fema.gov/sites/default/files/2020-07/fy15_hma_addendum.pdf</a:t>
            </a:r>
            <a:r>
              <a:rPr lang="en-US" sz="5600" dirty="0">
                <a:ea typeface="+mn-lt"/>
                <a:cs typeface="+mn-lt"/>
              </a:rPr>
              <a:t> </a:t>
            </a:r>
            <a:endParaRPr lang="en-US" sz="5600" dirty="0"/>
          </a:p>
          <a:p>
            <a:pPr indent="-347345">
              <a:buClr>
                <a:srgbClr val="8A8C8F"/>
              </a:buClr>
            </a:pPr>
            <a:r>
              <a:rPr lang="en-US" sz="5600" b="1" dirty="0"/>
              <a:t>FY15 HMA Guidance Fact Sheet</a:t>
            </a:r>
            <a:r>
              <a:rPr lang="en-US" sz="5600" dirty="0"/>
              <a:t>: </a:t>
            </a:r>
            <a:r>
              <a:rPr lang="en-US" sz="5600" dirty="0">
                <a:ea typeface="+mn-lt"/>
                <a:cs typeface="+mn-lt"/>
                <a:hlinkClick r:id="rId5"/>
              </a:rPr>
              <a:t>https://www.fema.gov/sites/default/files/2020-07/fy15_guidance_fact_sheet_3March2015.pdf</a:t>
            </a:r>
            <a:r>
              <a:rPr lang="en-US" sz="5600" dirty="0">
                <a:ea typeface="+mn-lt"/>
                <a:cs typeface="+mn-lt"/>
              </a:rPr>
              <a:t> </a:t>
            </a:r>
            <a:endParaRPr lang="en-US" sz="5600" dirty="0"/>
          </a:p>
          <a:p>
            <a:pPr indent="-347345">
              <a:buClr>
                <a:srgbClr val="8A8C8F"/>
              </a:buClr>
            </a:pPr>
            <a:r>
              <a:rPr lang="en-US" sz="5600" b="1" dirty="0">
                <a:ea typeface="+mn-lt"/>
                <a:cs typeface="+mn-lt"/>
              </a:rPr>
              <a:t>HMA Program Summary: </a:t>
            </a:r>
            <a:r>
              <a:rPr lang="en-US" sz="5600" dirty="0">
                <a:ea typeface="+mn-lt"/>
                <a:cs typeface="+mn-lt"/>
                <a:hlinkClick r:id="rId6"/>
              </a:rPr>
              <a:t>https://www.fema.gov/sites/default/files/documents/fema_summary-fema-hazard-mitigation-assistance-grant-programs_032321.pdf</a:t>
            </a:r>
            <a:endParaRPr lang="en-US" sz="5600" dirty="0">
              <a:ea typeface="+mn-lt"/>
              <a:cs typeface="+mn-lt"/>
            </a:endParaRPr>
          </a:p>
          <a:p>
            <a:pPr indent="-347345">
              <a:buClr>
                <a:srgbClr val="8A8C8F"/>
              </a:buClr>
            </a:pPr>
            <a:r>
              <a:rPr lang="en-US" sz="5600" b="1" dirty="0">
                <a:ea typeface="+mn-lt"/>
                <a:cs typeface="+mn-lt"/>
              </a:rPr>
              <a:t>BRIC Nature-Based Solutions Guide: </a:t>
            </a:r>
            <a:r>
              <a:rPr lang="en-US" sz="5600" dirty="0">
                <a:ea typeface="+mn-lt"/>
                <a:cs typeface="+mn-lt"/>
                <a:hlinkClick r:id="rId7"/>
              </a:rPr>
              <a:t>https://www.fema.gov/sites/default/files/documents/fema_riskmap-nature-based-solutions-guide_2021.pdf</a:t>
            </a:r>
            <a:endParaRPr lang="en-US" sz="5600" dirty="0">
              <a:ea typeface="+mn-lt"/>
              <a:cs typeface="+mn-lt"/>
            </a:endParaRPr>
          </a:p>
          <a:p>
            <a:pPr indent="-347345"/>
            <a:r>
              <a:rPr lang="en-US" sz="5600" b="1" dirty="0">
                <a:ea typeface="+mn-lt"/>
                <a:cs typeface="+mn-lt"/>
              </a:rPr>
              <a:t>Grants Management Technical Assistance Resources</a:t>
            </a:r>
            <a:r>
              <a:rPr lang="en-US" sz="5600" dirty="0">
                <a:ea typeface="+mn-lt"/>
                <a:cs typeface="+mn-lt"/>
              </a:rPr>
              <a:t>:  </a:t>
            </a:r>
            <a:r>
              <a:rPr lang="en-US" sz="5600" dirty="0">
                <a:ea typeface="+mn-lt"/>
                <a:cs typeface="+mn-lt"/>
                <a:hlinkClick r:id="rId8"/>
              </a:rPr>
              <a:t>https://training.fema.gov/grantsmanagement/</a:t>
            </a:r>
            <a:endParaRPr lang="en-US" sz="5600" dirty="0">
              <a:ea typeface="+mn-lt"/>
              <a:cs typeface="+mn-lt"/>
            </a:endParaRPr>
          </a:p>
          <a:p>
            <a:pPr indent="-347345">
              <a:buClr>
                <a:srgbClr val="8A8C8F"/>
              </a:buClr>
            </a:pPr>
            <a:r>
              <a:rPr lang="en-US" sz="5600" b="1" dirty="0">
                <a:ea typeface="+mn-lt"/>
                <a:cs typeface="+mn-lt"/>
              </a:rPr>
              <a:t>Other Guidance and Tools</a:t>
            </a:r>
            <a:r>
              <a:rPr lang="en-US" sz="5600" dirty="0">
                <a:ea typeface="+mn-lt"/>
                <a:cs typeface="+mn-lt"/>
              </a:rPr>
              <a:t>: </a:t>
            </a:r>
            <a:r>
              <a:rPr lang="en-US" sz="5600" dirty="0">
                <a:ea typeface="+mn-lt"/>
                <a:cs typeface="+mn-lt"/>
                <a:hlinkClick r:id="rId9"/>
              </a:rPr>
              <a:t>https://www.fema.gov/grants/guidance-tools</a:t>
            </a:r>
            <a:r>
              <a:rPr lang="en-US" sz="5600" dirty="0">
                <a:ea typeface="+mn-lt"/>
                <a:cs typeface="+mn-lt"/>
              </a:rPr>
              <a:t> </a:t>
            </a:r>
          </a:p>
          <a:p>
            <a:pPr indent="-347345">
              <a:buClr>
                <a:srgbClr val="8A8C8F"/>
              </a:buClr>
            </a:pPr>
            <a:r>
              <a:rPr lang="en-US" sz="5600" b="1" dirty="0">
                <a:ea typeface="+mn-lt"/>
                <a:cs typeface="+mn-lt"/>
              </a:rPr>
              <a:t>For Additional Assistance Contact Your State Hazard Mitigation Officers (SHMO): </a:t>
            </a:r>
            <a:r>
              <a:rPr lang="en-US" sz="5600" dirty="0">
                <a:ea typeface="+mn-lt"/>
                <a:cs typeface="+mn-lt"/>
              </a:rPr>
              <a:t> </a:t>
            </a:r>
            <a:r>
              <a:rPr lang="en-US" sz="5600" dirty="0">
                <a:ea typeface="+mn-lt"/>
                <a:cs typeface="+mn-lt"/>
                <a:hlinkClick r:id="rId10"/>
              </a:rPr>
              <a:t>https://www.fema.gov/grants/mitigation/state-contacts</a:t>
            </a:r>
            <a:endParaRPr lang="en-US" sz="5600" dirty="0"/>
          </a:p>
          <a:p>
            <a:pPr indent="-347345">
              <a:buClr>
                <a:srgbClr val="BABBBD">
                  <a:lumMod val="75000"/>
                </a:srgbClr>
              </a:buClr>
            </a:pPr>
            <a:endParaRPr lang="en-US"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189653" y="6295711"/>
            <a:ext cx="382587" cy="365125"/>
          </a:xfrm>
        </p:spPr>
        <p:txBody>
          <a:bodyPr/>
          <a:lstStyle/>
          <a:p>
            <a:fld id="{8FCC257D-A786-9244-9E17-CE618C8B9275}" type="slidenum">
              <a:rPr lang="en-US" smtClean="0"/>
              <a:t>23</a:t>
            </a:fld>
            <a:endParaRPr lang="en-US"/>
          </a:p>
        </p:txBody>
      </p:sp>
    </p:spTree>
    <p:extLst>
      <p:ext uri="{BB962C8B-B14F-4D97-AF65-F5344CB8AC3E}">
        <p14:creationId xmlns:p14="http://schemas.microsoft.com/office/powerpoint/2010/main" val="287470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248847" y="6283539"/>
            <a:ext cx="342993" cy="365125"/>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just"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Title 3">
            <a:extLst>
              <a:ext uri="{FF2B5EF4-FFF2-40B4-BE49-F238E27FC236}">
                <a16:creationId xmlns:a16="http://schemas.microsoft.com/office/drawing/2014/main" id="{564AE35D-9BA8-406D-885D-E90B83717B7F}"/>
              </a:ext>
            </a:extLst>
          </p:cNvPr>
          <p:cNvSpPr>
            <a:spLocks noGrp="1"/>
          </p:cNvSpPr>
          <p:nvPr>
            <p:ph type="title"/>
          </p:nvPr>
        </p:nvSpPr>
        <p:spPr>
          <a:xfrm>
            <a:off x="738189" y="452440"/>
            <a:ext cx="10715627" cy="743347"/>
          </a:xfrm>
        </p:spPr>
        <p:txBody>
          <a:bodyPr>
            <a:normAutofit/>
          </a:bodyPr>
          <a:lstStyle/>
          <a:p>
            <a:r>
              <a:rPr lang="en-US" dirty="0"/>
              <a:t>Why is Hazard Mitigation Important? </a:t>
            </a:r>
          </a:p>
        </p:txBody>
      </p:sp>
      <p:sp>
        <p:nvSpPr>
          <p:cNvPr id="10" name="Text Placeholder 1">
            <a:extLst>
              <a:ext uri="{FF2B5EF4-FFF2-40B4-BE49-F238E27FC236}">
                <a16:creationId xmlns:a16="http://schemas.microsoft.com/office/drawing/2014/main" id="{FDB75086-F22C-4D12-989B-F344B2605F3A}"/>
              </a:ext>
            </a:extLst>
          </p:cNvPr>
          <p:cNvSpPr txBox="1">
            <a:spLocks/>
          </p:cNvSpPr>
          <p:nvPr/>
        </p:nvSpPr>
        <p:spPr>
          <a:xfrm>
            <a:off x="7219366" y="1549401"/>
            <a:ext cx="4234455" cy="3880720"/>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buSzPct val="100000"/>
            </a:pPr>
            <a:r>
              <a:rPr lang="en-US"/>
              <a:t>Natural disasters cost American’s millions.</a:t>
            </a:r>
          </a:p>
          <a:p>
            <a:pPr>
              <a:lnSpc>
                <a:spcPts val="2400"/>
              </a:lnSpc>
              <a:buSzPct val="100000"/>
            </a:pPr>
            <a:r>
              <a:rPr lang="en-US"/>
              <a:t>Community resiliency means being prepared for anticipated hazards such as floods, earthquakes and wildfire.</a:t>
            </a:r>
          </a:p>
          <a:p>
            <a:pPr>
              <a:lnSpc>
                <a:spcPts val="2400"/>
              </a:lnSpc>
              <a:buSzPct val="100000"/>
            </a:pPr>
            <a:r>
              <a:rPr lang="en-US"/>
              <a:t>Communities should have hazard mitigation plans to identify ways prepare for and protect against, future disasters</a:t>
            </a:r>
            <a:r>
              <a:rPr lang="en-US" sz="2000"/>
              <a:t>.</a:t>
            </a:r>
            <a:endParaRPr lang="en-US" sz="2000" dirty="0"/>
          </a:p>
        </p:txBody>
      </p:sp>
      <p:grpSp>
        <p:nvGrpSpPr>
          <p:cNvPr id="11" name="Group 10">
            <a:extLst>
              <a:ext uri="{FF2B5EF4-FFF2-40B4-BE49-F238E27FC236}">
                <a16:creationId xmlns:a16="http://schemas.microsoft.com/office/drawing/2014/main" id="{BAF5E98F-30D9-45F6-AEEF-E9ED52F9E914}"/>
              </a:ext>
            </a:extLst>
          </p:cNvPr>
          <p:cNvGrpSpPr/>
          <p:nvPr/>
        </p:nvGrpSpPr>
        <p:grpSpPr>
          <a:xfrm>
            <a:off x="763008" y="1549401"/>
            <a:ext cx="6023847" cy="4100029"/>
            <a:chOff x="5191351" y="1559774"/>
            <a:chExt cx="6579073" cy="4100029"/>
          </a:xfrm>
        </p:grpSpPr>
        <p:pic>
          <p:nvPicPr>
            <p:cNvPr id="12" name="Picture 11" descr="A view of a large body of water with a city in the background&#10;&#10;Description automatically generated">
              <a:extLst>
                <a:ext uri="{FF2B5EF4-FFF2-40B4-BE49-F238E27FC236}">
                  <a16:creationId xmlns:a16="http://schemas.microsoft.com/office/drawing/2014/main" id="{3FD30DA9-85F2-49D4-9C97-9DF8DEF243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76339" y="1559775"/>
              <a:ext cx="3194085" cy="2694998"/>
            </a:xfrm>
            <a:prstGeom prst="rect">
              <a:avLst/>
            </a:prstGeom>
          </p:spPr>
        </p:pic>
        <p:pic>
          <p:nvPicPr>
            <p:cNvPr id="13" name="Picture 12" descr="A picture containing outdoor, building, tree&#10;&#10;Description automatically generated">
              <a:extLst>
                <a:ext uri="{FF2B5EF4-FFF2-40B4-BE49-F238E27FC236}">
                  <a16:creationId xmlns:a16="http://schemas.microsoft.com/office/drawing/2014/main" id="{707A6B0D-09F3-44BD-9FDC-8E276A5851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1351" y="1559774"/>
              <a:ext cx="3194085" cy="2697720"/>
            </a:xfrm>
            <a:prstGeom prst="rect">
              <a:avLst/>
            </a:prstGeom>
          </p:spPr>
        </p:pic>
        <p:sp>
          <p:nvSpPr>
            <p:cNvPr id="14" name="Rectangle 13">
              <a:extLst>
                <a:ext uri="{FF2B5EF4-FFF2-40B4-BE49-F238E27FC236}">
                  <a16:creationId xmlns:a16="http://schemas.microsoft.com/office/drawing/2014/main" id="{53B54F7E-53AF-4187-AD4D-EC9179AD7C80}"/>
                </a:ext>
              </a:extLst>
            </p:cNvPr>
            <p:cNvSpPr/>
            <p:nvPr/>
          </p:nvSpPr>
          <p:spPr>
            <a:xfrm>
              <a:off x="5191351" y="4459474"/>
              <a:ext cx="6579073" cy="1200329"/>
            </a:xfrm>
            <a:prstGeom prst="rect">
              <a:avLst/>
            </a:prstGeom>
            <a:solidFill>
              <a:schemeClr val="accent2">
                <a:lumMod val="20000"/>
                <a:lumOff val="80000"/>
              </a:schemeClr>
            </a:solidFill>
          </p:spPr>
          <p:txBody>
            <a:bodyPr wrap="square">
              <a:spAutoFit/>
            </a:bodyPr>
            <a:lstStyle/>
            <a:p>
              <a:r>
                <a:rPr lang="en-US" dirty="0"/>
                <a:t>2019 is the sixth consecutive year (2015-2020) in which </a:t>
              </a:r>
            </a:p>
            <a:p>
              <a:r>
                <a:rPr lang="en-US" sz="1600" b="1" dirty="0">
                  <a:solidFill>
                    <a:srgbClr val="FF0000"/>
                  </a:solidFill>
                  <a:latin typeface="Eras Medium ITC" panose="020F0502020204030204" pitchFamily="34" charset="0"/>
                  <a:cs typeface="Eras Medium ITC" panose="020F0502020204030204" pitchFamily="34" charset="0"/>
                </a:rPr>
                <a:t>10</a:t>
              </a:r>
              <a:r>
                <a:rPr lang="en-US" dirty="0"/>
                <a:t> separate billion-dollar weather and climate disaster events have impacted the United States. Further, 2020 had the most hurricanes on record.</a:t>
              </a:r>
            </a:p>
          </p:txBody>
        </p:sp>
      </p:grpSp>
    </p:spTree>
    <p:extLst>
      <p:ext uri="{BB962C8B-B14F-4D97-AF65-F5344CB8AC3E}">
        <p14:creationId xmlns:p14="http://schemas.microsoft.com/office/powerpoint/2010/main" val="2882401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1248847" y="6283539"/>
            <a:ext cx="342993" cy="365125"/>
          </a:xfrm>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just"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15" name="Title 1">
            <a:extLst>
              <a:ext uri="{FF2B5EF4-FFF2-40B4-BE49-F238E27FC236}">
                <a16:creationId xmlns:a16="http://schemas.microsoft.com/office/drawing/2014/main" id="{1FF007C5-4FD3-4AD2-A00D-0F229E6A317B}"/>
              </a:ext>
            </a:extLst>
          </p:cNvPr>
          <p:cNvSpPr txBox="1">
            <a:spLocks/>
          </p:cNvSpPr>
          <p:nvPr/>
        </p:nvSpPr>
        <p:spPr>
          <a:xfrm>
            <a:off x="556532" y="643467"/>
            <a:ext cx="11210925" cy="744836"/>
          </a:xfrm>
          <a:prstGeom prst="rect">
            <a:avLst/>
          </a:prstGeom>
        </p:spPr>
        <p:txBody>
          <a:bodyPr vert="horz" lIns="91440" tIns="45720" rIns="91440" bIns="45720" rtlCol="0" anchor="ctr" anchorCtr="0">
            <a:normAutofit fontScale="92500"/>
          </a:bodyPr>
          <a:lstStyle>
            <a:lvl1pPr algn="ctr" defTabSz="457200" rtl="0" eaLnBrk="1" latinLnBrk="0" hangingPunct="1">
              <a:lnSpc>
                <a:spcPct val="90000"/>
              </a:lnSpc>
              <a:spcBef>
                <a:spcPct val="0"/>
              </a:spcBef>
              <a:buNone/>
              <a:defRPr sz="3600" b="0" i="0" kern="1200">
                <a:solidFill>
                  <a:schemeClr val="tx2"/>
                </a:solidFill>
                <a:latin typeface="Franklin Gothic Medium" panose="020B0603020102020204" pitchFamily="34" charset="0"/>
                <a:ea typeface="+mj-ea"/>
                <a:cs typeface="Times New Roman" panose="02020603050405020304" pitchFamily="18" charset="0"/>
              </a:defRPr>
            </a:lvl1pPr>
          </a:lstStyle>
          <a:p>
            <a:r>
              <a:rPr lang="en-US" dirty="0"/>
              <a:t>“The number and cost of disasters are increasing” - NOAA</a:t>
            </a:r>
          </a:p>
        </p:txBody>
      </p:sp>
      <p:sp>
        <p:nvSpPr>
          <p:cNvPr id="16" name="Rectangle 15">
            <a:extLst>
              <a:ext uri="{FF2B5EF4-FFF2-40B4-BE49-F238E27FC236}">
                <a16:creationId xmlns:a16="http://schemas.microsoft.com/office/drawing/2014/main" id="{30C918C9-12B4-4AB2-B0CC-B381487391DA}"/>
              </a:ext>
            </a:extLst>
          </p:cNvPr>
          <p:cNvSpPr/>
          <p:nvPr/>
        </p:nvSpPr>
        <p:spPr>
          <a:xfrm>
            <a:off x="5747602" y="5937534"/>
            <a:ext cx="5278561" cy="276999"/>
          </a:xfrm>
          <a:prstGeom prst="rect">
            <a:avLst/>
          </a:prstGeom>
        </p:spPr>
        <p:txBody>
          <a:bodyPr wrap="none">
            <a:spAutoFit/>
          </a:bodyPr>
          <a:lstStyle/>
          <a:p>
            <a:r>
              <a:rPr lang="en-US" sz="1200" dirty="0"/>
              <a:t>SOURCE: NOAA, available at: https://www.ncdc.noaa.gov/billions/time-series/US </a:t>
            </a:r>
          </a:p>
        </p:txBody>
      </p:sp>
      <p:pic>
        <p:nvPicPr>
          <p:cNvPr id="17" name="Picture 16">
            <a:extLst>
              <a:ext uri="{FF2B5EF4-FFF2-40B4-BE49-F238E27FC236}">
                <a16:creationId xmlns:a16="http://schemas.microsoft.com/office/drawing/2014/main" id="{BA601EEE-569A-4482-AAD6-0D04EECEC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4303" y="1388303"/>
            <a:ext cx="9343394" cy="4565837"/>
          </a:xfrm>
          <a:prstGeom prst="rect">
            <a:avLst/>
          </a:prstGeom>
        </p:spPr>
      </p:pic>
    </p:spTree>
    <p:extLst>
      <p:ext uri="{BB962C8B-B14F-4D97-AF65-F5344CB8AC3E}">
        <p14:creationId xmlns:p14="http://schemas.microsoft.com/office/powerpoint/2010/main" val="269673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EA803-4F30-418E-BBD7-A54AF174CC2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45261781-DDBE-4A08-8B81-88BAE73987D3}"/>
              </a:ext>
            </a:extLst>
          </p:cNvPr>
          <p:cNvSpPr>
            <a:spLocks noGrp="1"/>
          </p:cNvSpPr>
          <p:nvPr>
            <p:ph type="title"/>
          </p:nvPr>
        </p:nvSpPr>
        <p:spPr/>
        <p:txBody>
          <a:bodyPr/>
          <a:lstStyle/>
          <a:p>
            <a:r>
              <a:rPr lang="en-US" dirty="0"/>
              <a:t>Coastal Hazards</a:t>
            </a:r>
          </a:p>
        </p:txBody>
      </p:sp>
      <p:sp>
        <p:nvSpPr>
          <p:cNvPr id="4" name="Slide Number Placeholder 3">
            <a:extLst>
              <a:ext uri="{FF2B5EF4-FFF2-40B4-BE49-F238E27FC236}">
                <a16:creationId xmlns:a16="http://schemas.microsoft.com/office/drawing/2014/main" id="{13CA0073-D7DD-4126-9803-94620A5828E4}"/>
              </a:ext>
            </a:extLst>
          </p:cNvPr>
          <p:cNvSpPr>
            <a:spLocks noGrp="1"/>
          </p:cNvSpPr>
          <p:nvPr>
            <p:ph type="sldNum" sz="quarter" idx="12"/>
          </p:nvPr>
        </p:nvSpPr>
        <p:spPr/>
        <p:txBody>
          <a:bodyPr/>
          <a:lstStyle/>
          <a:p>
            <a:fld id="{8FCC257D-A786-9244-9E17-CE618C8B9275}" type="slidenum">
              <a:rPr lang="en-US" smtClean="0"/>
              <a:pPr/>
              <a:t>5</a:t>
            </a:fld>
            <a:endParaRPr lang="en-US"/>
          </a:p>
        </p:txBody>
      </p:sp>
      <p:pic>
        <p:nvPicPr>
          <p:cNvPr id="1026" name="Picture 2">
            <a:extLst>
              <a:ext uri="{FF2B5EF4-FFF2-40B4-BE49-F238E27FC236}">
                <a16:creationId xmlns:a16="http://schemas.microsoft.com/office/drawing/2014/main" id="{A703FF1C-0608-477D-A9C2-363799CFA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23" y="1374057"/>
            <a:ext cx="5845277" cy="4383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E11D15-E29B-4BD1-AA6E-FA003B9F31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67" r="9167"/>
          <a:stretch/>
        </p:blipFill>
        <p:spPr bwMode="auto">
          <a:xfrm rot="5400000">
            <a:off x="7082717" y="1457934"/>
            <a:ext cx="4454971" cy="428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920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EA803-4F30-418E-BBD7-A54AF174CC2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45261781-DDBE-4A08-8B81-88BAE73987D3}"/>
              </a:ext>
            </a:extLst>
          </p:cNvPr>
          <p:cNvSpPr>
            <a:spLocks noGrp="1"/>
          </p:cNvSpPr>
          <p:nvPr>
            <p:ph type="title"/>
          </p:nvPr>
        </p:nvSpPr>
        <p:spPr/>
        <p:txBody>
          <a:bodyPr/>
          <a:lstStyle/>
          <a:p>
            <a:r>
              <a:rPr lang="en-US" dirty="0"/>
              <a:t>Coastal Hazards</a:t>
            </a:r>
          </a:p>
        </p:txBody>
      </p:sp>
      <p:sp>
        <p:nvSpPr>
          <p:cNvPr id="4" name="Slide Number Placeholder 3">
            <a:extLst>
              <a:ext uri="{FF2B5EF4-FFF2-40B4-BE49-F238E27FC236}">
                <a16:creationId xmlns:a16="http://schemas.microsoft.com/office/drawing/2014/main" id="{13CA0073-D7DD-4126-9803-94620A5828E4}"/>
              </a:ext>
            </a:extLst>
          </p:cNvPr>
          <p:cNvSpPr>
            <a:spLocks noGrp="1"/>
          </p:cNvSpPr>
          <p:nvPr>
            <p:ph type="sldNum" sz="quarter" idx="12"/>
          </p:nvPr>
        </p:nvSpPr>
        <p:spPr/>
        <p:txBody>
          <a:bodyPr/>
          <a:lstStyle/>
          <a:p>
            <a:fld id="{8FCC257D-A786-9244-9E17-CE618C8B9275}" type="slidenum">
              <a:rPr lang="en-US" smtClean="0"/>
              <a:pPr/>
              <a:t>6</a:t>
            </a:fld>
            <a:endParaRPr lang="en-US"/>
          </a:p>
        </p:txBody>
      </p:sp>
      <p:pic>
        <p:nvPicPr>
          <p:cNvPr id="8" name="Picture 2">
            <a:extLst>
              <a:ext uri="{FF2B5EF4-FFF2-40B4-BE49-F238E27FC236}">
                <a16:creationId xmlns:a16="http://schemas.microsoft.com/office/drawing/2014/main" id="{F3F86347-21E1-4BC6-A45D-592CC9DDA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54" y="1611983"/>
            <a:ext cx="5240595" cy="3930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8EFAA04-6CB6-4B61-B148-48DD4826C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759" y="1611983"/>
            <a:ext cx="5990687" cy="393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3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1E6B-610E-4443-A886-6D965D9D89ED}"/>
              </a:ext>
            </a:extLst>
          </p:cNvPr>
          <p:cNvSpPr>
            <a:spLocks noGrp="1"/>
          </p:cNvSpPr>
          <p:nvPr>
            <p:ph type="title"/>
          </p:nvPr>
        </p:nvSpPr>
        <p:spPr/>
        <p:txBody>
          <a:bodyPr/>
          <a:lstStyle/>
          <a:p>
            <a:r>
              <a:rPr lang="en-US" dirty="0"/>
              <a:t>HMGP Funding</a:t>
            </a:r>
          </a:p>
        </p:txBody>
      </p:sp>
      <p:sp>
        <p:nvSpPr>
          <p:cNvPr id="3" name="Text Placeholder 2">
            <a:extLst>
              <a:ext uri="{FF2B5EF4-FFF2-40B4-BE49-F238E27FC236}">
                <a16:creationId xmlns:a16="http://schemas.microsoft.com/office/drawing/2014/main" id="{F8561138-A67C-4AC1-A19C-FB71F1AAFF24}"/>
              </a:ext>
            </a:extLst>
          </p:cNvPr>
          <p:cNvSpPr>
            <a:spLocks noGrp="1"/>
          </p:cNvSpPr>
          <p:nvPr>
            <p:ph type="body" sz="quarter" idx="10"/>
          </p:nvPr>
        </p:nvSpPr>
        <p:spPr/>
        <p:txBody>
          <a:bodyPr/>
          <a:lstStyle/>
          <a:p>
            <a:r>
              <a:rPr lang="en-US" dirty="0"/>
              <a:t>What is HMGP? Who can get HMGP funding? What is the application process?</a:t>
            </a:r>
          </a:p>
          <a:p>
            <a:endParaRPr lang="en-US" dirty="0"/>
          </a:p>
        </p:txBody>
      </p:sp>
    </p:spTree>
    <p:extLst>
      <p:ext uri="{BB962C8B-B14F-4D97-AF65-F5344CB8AC3E}">
        <p14:creationId xmlns:p14="http://schemas.microsoft.com/office/powerpoint/2010/main" val="213708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272EE5-DBCA-4970-BE0B-D9E48C584B15}"/>
              </a:ext>
            </a:extLst>
          </p:cNvPr>
          <p:cNvSpPr>
            <a:spLocks noGrp="1"/>
          </p:cNvSpPr>
          <p:nvPr>
            <p:ph type="title"/>
          </p:nvPr>
        </p:nvSpPr>
        <p:spPr/>
        <p:txBody>
          <a:bodyPr/>
          <a:lstStyle/>
          <a:p>
            <a:r>
              <a:rPr lang="en-US"/>
              <a:t>FEMA Grant Programs</a:t>
            </a:r>
          </a:p>
        </p:txBody>
      </p:sp>
      <p:sp>
        <p:nvSpPr>
          <p:cNvPr id="7" name="Footer Placeholder 6">
            <a:extLst>
              <a:ext uri="{FF2B5EF4-FFF2-40B4-BE49-F238E27FC236}">
                <a16:creationId xmlns:a16="http://schemas.microsoft.com/office/drawing/2014/main" id="{7FFC89EA-9263-419C-8E61-63A36579698B}"/>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p>
        </p:txBody>
      </p:sp>
      <p:sp>
        <p:nvSpPr>
          <p:cNvPr id="21" name="Rectangle 20">
            <a:extLst>
              <a:ext uri="{FF2B5EF4-FFF2-40B4-BE49-F238E27FC236}">
                <a16:creationId xmlns:a16="http://schemas.microsoft.com/office/drawing/2014/main" id="{E02984D3-464C-4BBE-A191-C4938CE8A9DB}"/>
              </a:ext>
            </a:extLst>
          </p:cNvPr>
          <p:cNvSpPr/>
          <p:nvPr/>
        </p:nvSpPr>
        <p:spPr>
          <a:xfrm>
            <a:off x="717755" y="1552902"/>
            <a:ext cx="5152103" cy="3867007"/>
          </a:xfrm>
          <a:prstGeom prst="rect">
            <a:avLst/>
          </a:prstGeom>
          <a:solidFill>
            <a:srgbClr val="2B5283"/>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2" name="Content Placeholder 1">
            <a:extLst>
              <a:ext uri="{FF2B5EF4-FFF2-40B4-BE49-F238E27FC236}">
                <a16:creationId xmlns:a16="http://schemas.microsoft.com/office/drawing/2014/main" id="{35D2F532-5ACC-4179-8BEB-2BC9CABA08F7}"/>
              </a:ext>
            </a:extLst>
          </p:cNvPr>
          <p:cNvSpPr>
            <a:spLocks noGrp="1"/>
          </p:cNvSpPr>
          <p:nvPr>
            <p:ph sz="half" idx="2"/>
          </p:nvPr>
        </p:nvSpPr>
        <p:spPr>
          <a:xfrm>
            <a:off x="747819" y="2203752"/>
            <a:ext cx="2516283" cy="1145795"/>
          </a:xfrm>
        </p:spPr>
        <p:txBody>
          <a:bodyPr anchor="ctr" anchorCtr="0">
            <a:normAutofit/>
          </a:bodyPr>
          <a:lstStyle/>
          <a:p>
            <a:pPr marL="0" indent="0" algn="ctr">
              <a:buNone/>
            </a:pPr>
            <a:r>
              <a:rPr lang="en-US" sz="1800" b="1">
                <a:solidFill>
                  <a:schemeClr val="bg1"/>
                </a:solidFill>
              </a:rPr>
              <a:t>Building Resilient Infrastructure and Communities (BRIC)</a:t>
            </a:r>
          </a:p>
        </p:txBody>
      </p:sp>
      <p:sp>
        <p:nvSpPr>
          <p:cNvPr id="23" name="Text Placeholder 4">
            <a:extLst>
              <a:ext uri="{FF2B5EF4-FFF2-40B4-BE49-F238E27FC236}">
                <a16:creationId xmlns:a16="http://schemas.microsoft.com/office/drawing/2014/main" id="{79CA451B-C40D-4CD2-8924-0595663F11A0}"/>
              </a:ext>
            </a:extLst>
          </p:cNvPr>
          <p:cNvSpPr txBox="1">
            <a:spLocks/>
          </p:cNvSpPr>
          <p:nvPr/>
        </p:nvSpPr>
        <p:spPr>
          <a:xfrm>
            <a:off x="795338" y="1639845"/>
            <a:ext cx="5006084" cy="371679"/>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000" b="1" kern="1200">
                <a:solidFill>
                  <a:schemeClr val="tx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BABBBD">
                  <a:lumMod val="75000"/>
                </a:srgbClr>
              </a:buClr>
              <a:buSzTx/>
              <a:buFont typeface="Wingdings" charset="2"/>
              <a:buNone/>
              <a:tabLst/>
              <a:defRPr/>
            </a:pPr>
            <a:r>
              <a:rPr kumimoji="0" lang="en-US" sz="2000" b="1" i="0" u="none" strike="noStrike" kern="1200" cap="none" spc="0" normalizeH="0" baseline="0" noProof="0">
                <a:ln>
                  <a:noFill/>
                </a:ln>
                <a:solidFill>
                  <a:srgbClr val="003366"/>
                </a:solidFill>
                <a:effectLst/>
                <a:uLnTx/>
                <a:uFillTx/>
                <a:latin typeface="Franklin Gothic Medium" panose="020B0603020102020204"/>
                <a:ea typeface="+mn-ea"/>
              </a:rPr>
              <a:t>Annual Programs</a:t>
            </a:r>
          </a:p>
        </p:txBody>
      </p:sp>
      <p:sp>
        <p:nvSpPr>
          <p:cNvPr id="24" name="Footer Placeholder 6">
            <a:extLst>
              <a:ext uri="{FF2B5EF4-FFF2-40B4-BE49-F238E27FC236}">
                <a16:creationId xmlns:a16="http://schemas.microsoft.com/office/drawing/2014/main" id="{CA02A4CE-656A-49DF-904A-03233241702B}"/>
              </a:ext>
            </a:extLst>
          </p:cNvPr>
          <p:cNvSpPr txBox="1">
            <a:spLocks/>
          </p:cNvSpPr>
          <p:nvPr/>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p>
        </p:txBody>
      </p:sp>
      <p:sp>
        <p:nvSpPr>
          <p:cNvPr id="25" name="Slide Number Placeholder 7">
            <a:extLst>
              <a:ext uri="{FF2B5EF4-FFF2-40B4-BE49-F238E27FC236}">
                <a16:creationId xmlns:a16="http://schemas.microsoft.com/office/drawing/2014/main" id="{B20EA6EE-2959-4939-9497-49D0506C4C13}"/>
              </a:ext>
            </a:extLst>
          </p:cNvPr>
          <p:cNvSpPr txBox="1">
            <a:spLocks/>
          </p:cNvSpPr>
          <p:nvPr/>
        </p:nvSpPr>
        <p:spPr>
          <a:xfrm>
            <a:off x="11174931" y="6173791"/>
            <a:ext cx="27888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28" name="Content Placeholder 1">
            <a:extLst>
              <a:ext uri="{FF2B5EF4-FFF2-40B4-BE49-F238E27FC236}">
                <a16:creationId xmlns:a16="http://schemas.microsoft.com/office/drawing/2014/main" id="{599BBCC6-2CFB-4E0F-A531-F009CA85DD9D}"/>
              </a:ext>
            </a:extLst>
          </p:cNvPr>
          <p:cNvSpPr txBox="1">
            <a:spLocks/>
          </p:cNvSpPr>
          <p:nvPr/>
        </p:nvSpPr>
        <p:spPr>
          <a:xfrm>
            <a:off x="3325791" y="2211774"/>
            <a:ext cx="2516283" cy="1145795"/>
          </a:xfrm>
          <a:prstGeom prst="rect">
            <a:avLst/>
          </a:prstGeom>
        </p:spPr>
        <p:txBody>
          <a:bodyPr vert="horz" lIns="91440" tIns="45720" rIns="91440" bIns="45720" rtlCol="0" anchor="ctr" anchorCtr="0">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ts val="2400"/>
              </a:lnSpc>
              <a:spcBef>
                <a:spcPts val="1000"/>
              </a:spcBef>
              <a:spcAft>
                <a:spcPts val="0"/>
              </a:spcAft>
              <a:buClr>
                <a:srgbClr val="BABBBD">
                  <a:lumMod val="75000"/>
                </a:srgbClr>
              </a:buClr>
              <a:buSzTx/>
              <a:buFont typeface="Wingdings" charset="2"/>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mn-ea"/>
                <a:cs typeface="+mn-cs"/>
              </a:rPr>
              <a:t>Flood Mitigation Assistance (FMA)</a:t>
            </a:r>
          </a:p>
        </p:txBody>
      </p:sp>
      <p:sp>
        <p:nvSpPr>
          <p:cNvPr id="29" name="Content Placeholder 1">
            <a:extLst>
              <a:ext uri="{FF2B5EF4-FFF2-40B4-BE49-F238E27FC236}">
                <a16:creationId xmlns:a16="http://schemas.microsoft.com/office/drawing/2014/main" id="{604268E8-53F9-4274-8FED-E80C8E25B556}"/>
              </a:ext>
            </a:extLst>
          </p:cNvPr>
          <p:cNvSpPr txBox="1">
            <a:spLocks/>
          </p:cNvSpPr>
          <p:nvPr/>
        </p:nvSpPr>
        <p:spPr>
          <a:xfrm>
            <a:off x="862077" y="3541776"/>
            <a:ext cx="2277280" cy="1739838"/>
          </a:xfrm>
          <a:prstGeom prst="rect">
            <a:avLst/>
          </a:prstGeom>
          <a:solidFill>
            <a:schemeClr val="accent2">
              <a:lumMod val="20000"/>
              <a:lumOff val="80000"/>
            </a:schemeClr>
          </a:solidFill>
        </p:spPr>
        <p:txBody>
          <a:bodyPr vert="horz" lIns="91440" tIns="45720" rIns="91440" bIns="45720" rtlCol="0" anchor="t" anchorCtr="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BABBBD">
                  <a:lumMod val="75000"/>
                </a:srgbClr>
              </a:buClr>
              <a:buSzTx/>
              <a:buFont typeface="Wingdings" charset="2"/>
              <a:buNone/>
              <a:tabLst/>
              <a:defRPr/>
            </a:pPr>
            <a:r>
              <a:rPr kumimoji="0" lang="en-US" sz="1600" b="0" i="0" u="none" strike="noStrike" kern="1200" cap="none" spc="0" normalizeH="0" baseline="0" noProof="0" dirty="0">
                <a:ln>
                  <a:noFill/>
                </a:ln>
                <a:solidFill>
                  <a:srgbClr val="005188"/>
                </a:solidFill>
                <a:effectLst/>
                <a:uLnTx/>
                <a:uFillTx/>
                <a:latin typeface="Franklin Gothic Book" panose="020B0503020102020204"/>
                <a:ea typeface="+mn-ea"/>
                <a:cs typeface="+mn-cs"/>
              </a:rPr>
              <a:t>Support for states, local communities, tribes, and territories to undertake hazard mitigation projects</a:t>
            </a:r>
          </a:p>
        </p:txBody>
      </p:sp>
      <p:sp>
        <p:nvSpPr>
          <p:cNvPr id="30" name="Content Placeholder 1">
            <a:extLst>
              <a:ext uri="{FF2B5EF4-FFF2-40B4-BE49-F238E27FC236}">
                <a16:creationId xmlns:a16="http://schemas.microsoft.com/office/drawing/2014/main" id="{6987BA5A-200F-45E1-B912-D59C76B055F6}"/>
              </a:ext>
            </a:extLst>
          </p:cNvPr>
          <p:cNvSpPr txBox="1">
            <a:spLocks/>
          </p:cNvSpPr>
          <p:nvPr/>
        </p:nvSpPr>
        <p:spPr>
          <a:xfrm>
            <a:off x="3442717" y="3536442"/>
            <a:ext cx="2276856" cy="1753363"/>
          </a:xfrm>
          <a:prstGeom prst="rect">
            <a:avLst/>
          </a:prstGeom>
          <a:solidFill>
            <a:schemeClr val="accent2">
              <a:lumMod val="20000"/>
              <a:lumOff val="80000"/>
            </a:schemeClr>
          </a:solidFill>
        </p:spPr>
        <p:txBody>
          <a:bodyPr vert="horz" lIns="91440" tIns="45720" rIns="91440" bIns="45720" rtlCol="0" anchor="ctr" anchorCtr="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BABBBD">
                  <a:lumMod val="75000"/>
                </a:srgbClr>
              </a:buClr>
              <a:buSzTx/>
              <a:buFont typeface="Wingdings" charset="2"/>
              <a:buNone/>
              <a:tabLst/>
              <a:defRPr/>
            </a:pPr>
            <a:r>
              <a:rPr kumimoji="0" lang="en-US" sz="1600" b="0" i="0" u="none" strike="noStrike" kern="1200" cap="none" spc="0" normalizeH="0" baseline="0" noProof="0">
                <a:ln>
                  <a:noFill/>
                </a:ln>
                <a:solidFill>
                  <a:srgbClr val="005188"/>
                </a:solidFill>
                <a:effectLst/>
                <a:uLnTx/>
                <a:uFillTx/>
                <a:latin typeface="Franklin Gothic Book" panose="020B0503020102020204"/>
                <a:ea typeface="+mn-ea"/>
                <a:cs typeface="+mn-cs"/>
              </a:rPr>
              <a:t>Funding for properties insured under the National Flood Insurance Program for planning and projects to reduce or eliminate risk of flood damage</a:t>
            </a:r>
          </a:p>
        </p:txBody>
      </p:sp>
      <p:sp>
        <p:nvSpPr>
          <p:cNvPr id="31" name="Rectangle 30">
            <a:extLst>
              <a:ext uri="{FF2B5EF4-FFF2-40B4-BE49-F238E27FC236}">
                <a16:creationId xmlns:a16="http://schemas.microsoft.com/office/drawing/2014/main" id="{4CA57ED1-7026-48A8-8E4B-F67AE793B2F4}"/>
              </a:ext>
            </a:extLst>
          </p:cNvPr>
          <p:cNvSpPr/>
          <p:nvPr/>
        </p:nvSpPr>
        <p:spPr>
          <a:xfrm>
            <a:off x="6289193" y="1562211"/>
            <a:ext cx="5152103" cy="3856096"/>
          </a:xfrm>
          <a:prstGeom prst="rect">
            <a:avLst/>
          </a:prstGeom>
          <a:solidFill>
            <a:srgbClr val="63913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2" name="Content Placeholder 1">
            <a:extLst>
              <a:ext uri="{FF2B5EF4-FFF2-40B4-BE49-F238E27FC236}">
                <a16:creationId xmlns:a16="http://schemas.microsoft.com/office/drawing/2014/main" id="{3936C46F-7EE7-4776-A012-CF35B3636D61}"/>
              </a:ext>
            </a:extLst>
          </p:cNvPr>
          <p:cNvSpPr txBox="1">
            <a:spLocks/>
          </p:cNvSpPr>
          <p:nvPr/>
        </p:nvSpPr>
        <p:spPr>
          <a:xfrm>
            <a:off x="6319257" y="2202149"/>
            <a:ext cx="2516283" cy="1145795"/>
          </a:xfrm>
          <a:prstGeom prst="rect">
            <a:avLst/>
          </a:prstGeom>
        </p:spPr>
        <p:txBody>
          <a:bodyPr vert="horz" lIns="91440" tIns="45720" rIns="91440" bIns="45720" rtlCol="0" anchor="ctr" anchorCtr="0">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ts val="2400"/>
              </a:lnSpc>
              <a:spcBef>
                <a:spcPts val="1000"/>
              </a:spcBef>
              <a:spcAft>
                <a:spcPts val="0"/>
              </a:spcAft>
              <a:buClr>
                <a:srgbClr val="BABBBD">
                  <a:lumMod val="75000"/>
                </a:srgbClr>
              </a:buClr>
              <a:buSzTx/>
              <a:buFont typeface="Wingdings" charset="2"/>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mn-ea"/>
                <a:cs typeface="+mn-cs"/>
              </a:rPr>
              <a:t>Hazard Mitigation Grant Program (HMGP)</a:t>
            </a:r>
          </a:p>
        </p:txBody>
      </p:sp>
      <p:sp>
        <p:nvSpPr>
          <p:cNvPr id="33" name="Text Placeholder 4">
            <a:extLst>
              <a:ext uri="{FF2B5EF4-FFF2-40B4-BE49-F238E27FC236}">
                <a16:creationId xmlns:a16="http://schemas.microsoft.com/office/drawing/2014/main" id="{34C090D6-F494-4D73-93C9-D61F83752932}"/>
              </a:ext>
            </a:extLst>
          </p:cNvPr>
          <p:cNvSpPr txBox="1">
            <a:spLocks/>
          </p:cNvSpPr>
          <p:nvPr/>
        </p:nvSpPr>
        <p:spPr>
          <a:xfrm>
            <a:off x="6371678" y="1636094"/>
            <a:ext cx="4995673" cy="397494"/>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lnSpc>
                <a:spcPts val="2600"/>
              </a:lnSpc>
              <a:spcBef>
                <a:spcPts val="1000"/>
              </a:spcBef>
              <a:buClr>
                <a:schemeClr val="accent3">
                  <a:lumMod val="75000"/>
                </a:schemeClr>
              </a:buClr>
              <a:buFont typeface="Wingdings" charset="2"/>
              <a:buNone/>
              <a:defRPr sz="2000" b="1" kern="1200">
                <a:solidFill>
                  <a:schemeClr val="tx1"/>
                </a:solidFill>
                <a:latin typeface="+mj-lt"/>
                <a:ea typeface="+mn-ea"/>
                <a:cs typeface="Georgia"/>
              </a:defRPr>
            </a:lvl1pPr>
            <a:lvl2pPr marL="457200" indent="0" algn="l" defTabSz="457200" rtl="0" eaLnBrk="1" latinLnBrk="0" hangingPunct="1">
              <a:spcBef>
                <a:spcPts val="1000"/>
              </a:spcBef>
              <a:buClr>
                <a:schemeClr val="accent3">
                  <a:lumMod val="75000"/>
                </a:schemeClr>
              </a:buClr>
              <a:buSzPct val="50000"/>
              <a:buFont typeface="Wingdings" charset="2"/>
              <a:buNone/>
              <a:defRPr sz="2000" b="1" kern="1200">
                <a:solidFill>
                  <a:schemeClr val="tx1"/>
                </a:solidFill>
                <a:latin typeface="+mn-lt"/>
                <a:ea typeface="+mn-ea"/>
                <a:cs typeface="+mn-cs"/>
              </a:defRPr>
            </a:lvl2pPr>
            <a:lvl3pPr marL="914400" indent="0" algn="l" defTabSz="457200" rtl="0" eaLnBrk="1" latinLnBrk="0" hangingPunct="1">
              <a:spcBef>
                <a:spcPts val="1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BABBBD">
                  <a:lumMod val="75000"/>
                </a:srgbClr>
              </a:buClr>
              <a:buSzTx/>
              <a:buFont typeface="Wingdings" charset="2"/>
              <a:buNone/>
              <a:tabLst/>
              <a:defRPr/>
            </a:pPr>
            <a:r>
              <a:rPr kumimoji="0" lang="en-US" sz="2000" b="1" i="0" u="none" strike="noStrike" kern="1200" cap="none" spc="0" normalizeH="0" baseline="0" noProof="0">
                <a:ln>
                  <a:noFill/>
                </a:ln>
                <a:solidFill>
                  <a:srgbClr val="639130"/>
                </a:solidFill>
                <a:effectLst/>
                <a:uLnTx/>
                <a:uFillTx/>
                <a:latin typeface="Franklin Gothic Medium" panose="020B0603020102020204"/>
                <a:ea typeface="+mn-ea"/>
              </a:rPr>
              <a:t>Post-Disaster Programs</a:t>
            </a:r>
          </a:p>
        </p:txBody>
      </p:sp>
      <p:sp>
        <p:nvSpPr>
          <p:cNvPr id="36" name="Content Placeholder 1">
            <a:extLst>
              <a:ext uri="{FF2B5EF4-FFF2-40B4-BE49-F238E27FC236}">
                <a16:creationId xmlns:a16="http://schemas.microsoft.com/office/drawing/2014/main" id="{E13A0F4A-356B-4535-A676-F7B5962197AB}"/>
              </a:ext>
            </a:extLst>
          </p:cNvPr>
          <p:cNvSpPr txBox="1">
            <a:spLocks/>
          </p:cNvSpPr>
          <p:nvPr/>
        </p:nvSpPr>
        <p:spPr>
          <a:xfrm>
            <a:off x="8897229" y="2210171"/>
            <a:ext cx="2516283" cy="1145795"/>
          </a:xfrm>
          <a:prstGeom prst="rect">
            <a:avLst/>
          </a:prstGeom>
        </p:spPr>
        <p:txBody>
          <a:bodyPr vert="horz" lIns="91440" tIns="45720" rIns="91440" bIns="45720" rtlCol="0" anchor="ctr" anchorCtr="0">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ts val="2400"/>
              </a:lnSpc>
              <a:spcBef>
                <a:spcPts val="1000"/>
              </a:spcBef>
              <a:spcAft>
                <a:spcPts val="0"/>
              </a:spcAft>
              <a:buClr>
                <a:srgbClr val="BABBBD">
                  <a:lumMod val="75000"/>
                </a:srgbClr>
              </a:buClr>
              <a:buSzTx/>
              <a:buFont typeface="Wingdings" charset="2"/>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mn-ea"/>
                <a:cs typeface="+mn-cs"/>
              </a:rPr>
              <a:t>HMGP Post Fire Grant</a:t>
            </a:r>
          </a:p>
        </p:txBody>
      </p:sp>
      <p:sp>
        <p:nvSpPr>
          <p:cNvPr id="37" name="Content Placeholder 1">
            <a:extLst>
              <a:ext uri="{FF2B5EF4-FFF2-40B4-BE49-F238E27FC236}">
                <a16:creationId xmlns:a16="http://schemas.microsoft.com/office/drawing/2014/main" id="{96447456-4E62-47AF-9EEF-35051DB4DCA7}"/>
              </a:ext>
            </a:extLst>
          </p:cNvPr>
          <p:cNvSpPr txBox="1">
            <a:spLocks/>
          </p:cNvSpPr>
          <p:nvPr/>
        </p:nvSpPr>
        <p:spPr>
          <a:xfrm>
            <a:off x="6441569" y="3536442"/>
            <a:ext cx="2271440" cy="1745172"/>
          </a:xfrm>
          <a:prstGeom prst="rect">
            <a:avLst/>
          </a:prstGeom>
          <a:solidFill>
            <a:schemeClr val="accent2">
              <a:lumMod val="20000"/>
              <a:lumOff val="80000"/>
            </a:schemeClr>
          </a:solidFill>
        </p:spPr>
        <p:txBody>
          <a:bodyPr vert="horz" lIns="91440" tIns="45720" rIns="91440" bIns="45720" rtlCol="0" anchor="t" anchorCtr="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BABBBD">
                  <a:lumMod val="75000"/>
                </a:srgbClr>
              </a:buClr>
              <a:buSzTx/>
              <a:buFont typeface="Wingdings" charset="2"/>
              <a:buNone/>
              <a:tabLst/>
              <a:defRPr/>
            </a:pPr>
            <a:r>
              <a:rPr kumimoji="0" lang="en-US" sz="1600" b="0" i="0" u="none" strike="noStrike" kern="1200" cap="none" spc="0" normalizeH="0" baseline="0" noProof="0">
                <a:ln>
                  <a:noFill/>
                </a:ln>
                <a:solidFill>
                  <a:srgbClr val="639130"/>
                </a:solidFill>
                <a:effectLst/>
                <a:uLnTx/>
                <a:uFillTx/>
                <a:latin typeface="Franklin Gothic Book" panose="020B0503020102020204"/>
                <a:ea typeface="+mn-ea"/>
                <a:cs typeface="+mn-cs"/>
              </a:rPr>
              <a:t>Assist in implementing long-term hazard mitigation planning and projects</a:t>
            </a:r>
          </a:p>
        </p:txBody>
      </p:sp>
      <p:sp>
        <p:nvSpPr>
          <p:cNvPr id="41" name="Rectangle 40">
            <a:extLst>
              <a:ext uri="{FF2B5EF4-FFF2-40B4-BE49-F238E27FC236}">
                <a16:creationId xmlns:a16="http://schemas.microsoft.com/office/drawing/2014/main" id="{C67D4C98-FCDE-419D-B391-7E4068BF7BC0}"/>
              </a:ext>
            </a:extLst>
          </p:cNvPr>
          <p:cNvSpPr/>
          <p:nvPr/>
        </p:nvSpPr>
        <p:spPr>
          <a:xfrm>
            <a:off x="801306" y="2010693"/>
            <a:ext cx="2402832" cy="3333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5" name="Rectangle 34">
            <a:extLst>
              <a:ext uri="{FF2B5EF4-FFF2-40B4-BE49-F238E27FC236}">
                <a16:creationId xmlns:a16="http://schemas.microsoft.com/office/drawing/2014/main" id="{4E085981-2BDB-4001-AA73-335E970A495D}"/>
              </a:ext>
            </a:extLst>
          </p:cNvPr>
          <p:cNvSpPr/>
          <p:nvPr/>
        </p:nvSpPr>
        <p:spPr>
          <a:xfrm>
            <a:off x="3383954" y="2016393"/>
            <a:ext cx="2402832" cy="3333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46" name="Rectangle 45">
            <a:extLst>
              <a:ext uri="{FF2B5EF4-FFF2-40B4-BE49-F238E27FC236}">
                <a16:creationId xmlns:a16="http://schemas.microsoft.com/office/drawing/2014/main" id="{6CB40EDA-F0E8-4ED5-87C2-A9174518539B}"/>
              </a:ext>
            </a:extLst>
          </p:cNvPr>
          <p:cNvSpPr/>
          <p:nvPr/>
        </p:nvSpPr>
        <p:spPr>
          <a:xfrm>
            <a:off x="6373445" y="2015454"/>
            <a:ext cx="2402832" cy="3333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47" name="Rectangle 46">
            <a:extLst>
              <a:ext uri="{FF2B5EF4-FFF2-40B4-BE49-F238E27FC236}">
                <a16:creationId xmlns:a16="http://schemas.microsoft.com/office/drawing/2014/main" id="{57A963F6-F2D9-4159-9EA5-F5243649BAC9}"/>
              </a:ext>
            </a:extLst>
          </p:cNvPr>
          <p:cNvSpPr/>
          <p:nvPr/>
        </p:nvSpPr>
        <p:spPr>
          <a:xfrm>
            <a:off x="8956093" y="2021154"/>
            <a:ext cx="2402832" cy="3333136"/>
          </a:xfrm>
          <a:prstGeom prst="rect">
            <a:avLst/>
          </a:pr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48" name="Content Placeholder 1">
            <a:extLst>
              <a:ext uri="{FF2B5EF4-FFF2-40B4-BE49-F238E27FC236}">
                <a16:creationId xmlns:a16="http://schemas.microsoft.com/office/drawing/2014/main" id="{77FBB0CC-F679-477D-8D7E-B625DCBD7DC7}"/>
              </a:ext>
            </a:extLst>
          </p:cNvPr>
          <p:cNvSpPr txBox="1">
            <a:spLocks/>
          </p:cNvSpPr>
          <p:nvPr/>
        </p:nvSpPr>
        <p:spPr>
          <a:xfrm>
            <a:off x="9019750" y="3534500"/>
            <a:ext cx="2271440" cy="1751935"/>
          </a:xfrm>
          <a:prstGeom prst="rect">
            <a:avLst/>
          </a:prstGeom>
          <a:solidFill>
            <a:schemeClr val="accent2">
              <a:lumMod val="20000"/>
              <a:lumOff val="80000"/>
            </a:schemeClr>
          </a:solidFill>
        </p:spPr>
        <p:txBody>
          <a:bodyPr vert="horz" lIns="91440" tIns="45720" rIns="91440" bIns="45720" rtlCol="0" anchor="t" anchorCtr="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ts val="2400"/>
              </a:lnSpc>
              <a:spcBef>
                <a:spcPts val="1000"/>
              </a:spcBef>
              <a:spcAft>
                <a:spcPts val="0"/>
              </a:spcAft>
              <a:buClr>
                <a:srgbClr val="BABBBD">
                  <a:lumMod val="75000"/>
                </a:srgbClr>
              </a:buClr>
              <a:buSzTx/>
              <a:buFont typeface="Wingdings" charset="2"/>
              <a:buNone/>
              <a:tabLst/>
              <a:defRPr/>
            </a:pPr>
            <a:r>
              <a:rPr kumimoji="0" lang="en-US" sz="1600" b="0" i="0" u="none" strike="noStrike" kern="1200" cap="none" spc="0" normalizeH="0" baseline="0" noProof="0">
                <a:ln>
                  <a:noFill/>
                </a:ln>
                <a:solidFill>
                  <a:srgbClr val="639130"/>
                </a:solidFill>
                <a:effectLst/>
                <a:uLnTx/>
                <a:uFillTx/>
                <a:latin typeface="Franklin Gothic Book" panose="020B0503020102020204"/>
                <a:ea typeface="+mn-ea"/>
                <a:cs typeface="+mn-cs"/>
              </a:rPr>
              <a:t>Assist communities in implementing hazard mitigation measures following wildfire</a:t>
            </a:r>
          </a:p>
        </p:txBody>
      </p:sp>
    </p:spTree>
    <p:extLst>
      <p:ext uri="{BB962C8B-B14F-4D97-AF65-F5344CB8AC3E}">
        <p14:creationId xmlns:p14="http://schemas.microsoft.com/office/powerpoint/2010/main" val="2589024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493260" y="402262"/>
            <a:ext cx="5117441" cy="743347"/>
          </a:xfrm>
        </p:spPr>
        <p:txBody>
          <a:bodyPr>
            <a:normAutofit/>
          </a:bodyPr>
          <a:lstStyle/>
          <a:p>
            <a:r>
              <a:rPr lang="en-US" dirty="0"/>
              <a:t>HMGP Funding</a:t>
            </a:r>
          </a:p>
        </p:txBody>
      </p:sp>
      <p:sp>
        <p:nvSpPr>
          <p:cNvPr id="4" name="Content Placeholder 3">
            <a:extLst>
              <a:ext uri="{FF2B5EF4-FFF2-40B4-BE49-F238E27FC236}">
                <a16:creationId xmlns:a16="http://schemas.microsoft.com/office/drawing/2014/main" id="{56B88B6B-5A56-8B4D-8061-3CE4391864FF}"/>
              </a:ext>
            </a:extLst>
          </p:cNvPr>
          <p:cNvSpPr>
            <a:spLocks noGrp="1"/>
          </p:cNvSpPr>
          <p:nvPr>
            <p:ph sz="half" idx="2"/>
          </p:nvPr>
        </p:nvSpPr>
        <p:spPr>
          <a:xfrm>
            <a:off x="493260" y="1269323"/>
            <a:ext cx="5129793" cy="4319353"/>
          </a:xfrm>
        </p:spPr>
        <p:txBody>
          <a:bodyPr>
            <a:normAutofit lnSpcReduction="10000"/>
          </a:bodyPr>
          <a:lstStyle/>
          <a:p>
            <a:pPr indent="-347345"/>
            <a:r>
              <a:rPr lang="en-US" sz="2400" dirty="0">
                <a:ea typeface="+mn-lt"/>
                <a:cs typeface="+mn-lt"/>
              </a:rPr>
              <a:t>Legislative Authority: Stafford Act of 1988, Section 404</a:t>
            </a:r>
          </a:p>
          <a:p>
            <a:pPr indent="-347345"/>
            <a:endParaRPr lang="en-US" sz="2400" dirty="0"/>
          </a:p>
          <a:p>
            <a:pPr indent="-347345"/>
            <a:r>
              <a:rPr lang="en-US" sz="2400" dirty="0"/>
              <a:t>HMGP authorized after Presidential Disaster Declaration</a:t>
            </a:r>
          </a:p>
          <a:p>
            <a:pPr indent="-347345"/>
            <a:endParaRPr lang="en-US" sz="2400" dirty="0"/>
          </a:p>
          <a:p>
            <a:pPr indent="-347345"/>
            <a:r>
              <a:rPr lang="en-US" sz="2400" dirty="0"/>
              <a:t>Funding depends on disaster costs</a:t>
            </a:r>
          </a:p>
          <a:p>
            <a:pPr lvl="1" indent="-347345"/>
            <a:r>
              <a:rPr lang="en-US" sz="2200" dirty="0"/>
              <a:t>15% for Standard State Mitigation Plans </a:t>
            </a:r>
          </a:p>
          <a:p>
            <a:pPr lvl="1" indent="-347345"/>
            <a:r>
              <a:rPr lang="en-US" sz="2200" dirty="0"/>
              <a:t>20% for Enhanced State Mitigation Plans</a:t>
            </a:r>
          </a:p>
          <a:p>
            <a:pPr indent="-347345">
              <a:buClr>
                <a:srgbClr val="8A8C8F"/>
              </a:buClr>
            </a:pPr>
            <a:endParaRPr lang="en-US" dirty="0"/>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4294967295"/>
          </p:nvPr>
        </p:nvSpPr>
        <p:spPr>
          <a:xfrm>
            <a:off x="11202353" y="6293492"/>
            <a:ext cx="914403" cy="36512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8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pic>
        <p:nvPicPr>
          <p:cNvPr id="52" name="Picture 51">
            <a:extLst>
              <a:ext uri="{FF2B5EF4-FFF2-40B4-BE49-F238E27FC236}">
                <a16:creationId xmlns:a16="http://schemas.microsoft.com/office/drawing/2014/main" id="{2D38B413-87C7-408F-9C7B-BE8C036847ED}"/>
              </a:ext>
            </a:extLst>
          </p:cNvPr>
          <p:cNvPicPr>
            <a:picLocks noChangeAspect="1"/>
          </p:cNvPicPr>
          <p:nvPr/>
        </p:nvPicPr>
        <p:blipFill>
          <a:blip r:embed="rId3"/>
          <a:stretch>
            <a:fillRect/>
          </a:stretch>
        </p:blipFill>
        <p:spPr>
          <a:xfrm>
            <a:off x="6274829" y="1476466"/>
            <a:ext cx="5710730" cy="3905068"/>
          </a:xfrm>
          <a:prstGeom prst="rect">
            <a:avLst/>
          </a:prstGeom>
        </p:spPr>
      </p:pic>
    </p:spTree>
    <p:extLst>
      <p:ext uri="{BB962C8B-B14F-4D97-AF65-F5344CB8AC3E}">
        <p14:creationId xmlns:p14="http://schemas.microsoft.com/office/powerpoint/2010/main" val="3511686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6DC9520D28934F94B6A4EA5F7DED9B" ma:contentTypeVersion="12" ma:contentTypeDescription="Create a new document." ma:contentTypeScope="" ma:versionID="39fc29ac6bca6d17b6e916e47b35535f">
  <xsd:schema xmlns:xsd="http://www.w3.org/2001/XMLSchema" xmlns:xs="http://www.w3.org/2001/XMLSchema" xmlns:p="http://schemas.microsoft.com/office/2006/metadata/properties" xmlns:ns2="bb902b82-40f7-4ac7-8a0e-0f6f49f207ce" xmlns:ns3="4bcf72ce-cc10-43f7-ae21-ed7bbb3581f0" targetNamespace="http://schemas.microsoft.com/office/2006/metadata/properties" ma:root="true" ma:fieldsID="a53bc5993ef27363faa144dcff6e2602" ns2:_="" ns3:_="">
    <xsd:import namespace="bb902b82-40f7-4ac7-8a0e-0f6f49f207ce"/>
    <xsd:import namespace="4bcf72ce-cc10-43f7-ae21-ed7bbb3581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02b82-40f7-4ac7-8a0e-0f6f49f20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cf72ce-cc10-43f7-ae21-ed7bbb3581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271042-2B02-4C30-ACD9-FDC11762EBD3}"/>
</file>

<file path=customXml/itemProps2.xml><?xml version="1.0" encoding="utf-8"?>
<ds:datastoreItem xmlns:ds="http://schemas.openxmlformats.org/officeDocument/2006/customXml" ds:itemID="{16B24EB3-AC37-4E45-907B-7F5B60DD3D12}"/>
</file>

<file path=customXml/itemProps3.xml><?xml version="1.0" encoding="utf-8"?>
<ds:datastoreItem xmlns:ds="http://schemas.openxmlformats.org/officeDocument/2006/customXml" ds:itemID="{55F9D16C-F965-4D7B-836D-C590DD664F01}"/>
</file>

<file path=docProps/app.xml><?xml version="1.0" encoding="utf-8"?>
<Properties xmlns="http://schemas.openxmlformats.org/officeDocument/2006/extended-properties" xmlns:vt="http://schemas.openxmlformats.org/officeDocument/2006/docPropsVTypes">
  <TotalTime>696</TotalTime>
  <Words>1379</Words>
  <Application>Microsoft Office PowerPoint</Application>
  <PresentationFormat>Widescreen</PresentationFormat>
  <Paragraphs>188</Paragraphs>
  <Slides>23</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Eras Medium ITC</vt:lpstr>
      <vt:lpstr>Franklin Gothic Book</vt:lpstr>
      <vt:lpstr>Franklin Gothic Medium</vt:lpstr>
      <vt:lpstr>Wingdings</vt:lpstr>
      <vt:lpstr>Office Theme</vt:lpstr>
      <vt:lpstr>1_Office Theme</vt:lpstr>
      <vt:lpstr>Hazard Mitigation Grant Program (HMGP)</vt:lpstr>
      <vt:lpstr>What is Hazard Mitigation?</vt:lpstr>
      <vt:lpstr>Why is Hazard Mitigation Important? </vt:lpstr>
      <vt:lpstr>PowerPoint Presentation</vt:lpstr>
      <vt:lpstr>Coastal Hazards</vt:lpstr>
      <vt:lpstr>Coastal Hazards</vt:lpstr>
      <vt:lpstr>HMGP Funding</vt:lpstr>
      <vt:lpstr>FEMA Grant Programs</vt:lpstr>
      <vt:lpstr>HMGP Funding</vt:lpstr>
      <vt:lpstr>Application Process</vt:lpstr>
      <vt:lpstr>HMGP Eligibility Criteria</vt:lpstr>
      <vt:lpstr>How can HMGP help my community?</vt:lpstr>
      <vt:lpstr>HMGP Funding Categories</vt:lpstr>
      <vt:lpstr>Eligible Mitigation Activities</vt:lpstr>
      <vt:lpstr>Eligible Mitigation Activities</vt:lpstr>
      <vt:lpstr>Nature-Based Solutions – Coastal Environments</vt:lpstr>
      <vt:lpstr>Hazard Mitigation At Work</vt:lpstr>
      <vt:lpstr>Cuyahoga Falls Rain Garden Reserve</vt:lpstr>
      <vt:lpstr>Oyster Lake Outfall Improvement</vt:lpstr>
      <vt:lpstr>Summary</vt:lpstr>
      <vt:lpstr>Thank you!</vt:lpstr>
      <vt:lpstr>Contact Slide Option 2</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Perello, Melanie</dc:creator>
  <cp:lastModifiedBy>Perello, Melanie</cp:lastModifiedBy>
  <cp:revision>2</cp:revision>
  <dcterms:created xsi:type="dcterms:W3CDTF">2021-10-04T14:59:40Z</dcterms:created>
  <dcterms:modified xsi:type="dcterms:W3CDTF">2021-10-12T13:28:35Z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0x0101004B6DC9520D28934F94B6A4EA5F7DED9B</vt:lpwstr>
  </property>
</Properties>
</file>